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</p:sldMasterIdLst>
  <p:notesMasterIdLst>
    <p:notesMasterId r:id="rId33"/>
  </p:notesMasterIdLst>
  <p:handoutMasterIdLst>
    <p:handoutMasterId r:id="rId34"/>
  </p:handoutMasterIdLst>
  <p:sldIdLst>
    <p:sldId id="256" r:id="rId2"/>
    <p:sldId id="329" r:id="rId3"/>
    <p:sldId id="287" r:id="rId4"/>
    <p:sldId id="279" r:id="rId5"/>
    <p:sldId id="284" r:id="rId6"/>
    <p:sldId id="288" r:id="rId7"/>
    <p:sldId id="289" r:id="rId8"/>
    <p:sldId id="315" r:id="rId9"/>
    <p:sldId id="327" r:id="rId10"/>
    <p:sldId id="316" r:id="rId11"/>
    <p:sldId id="325" r:id="rId12"/>
    <p:sldId id="318" r:id="rId13"/>
    <p:sldId id="324" r:id="rId14"/>
    <p:sldId id="322" r:id="rId15"/>
    <p:sldId id="323" r:id="rId16"/>
    <p:sldId id="291" r:id="rId17"/>
    <p:sldId id="290" r:id="rId18"/>
    <p:sldId id="319" r:id="rId19"/>
    <p:sldId id="331" r:id="rId20"/>
    <p:sldId id="332" r:id="rId21"/>
    <p:sldId id="333" r:id="rId22"/>
    <p:sldId id="334" r:id="rId23"/>
    <p:sldId id="326" r:id="rId24"/>
    <p:sldId id="320" r:id="rId25"/>
    <p:sldId id="328" r:id="rId26"/>
    <p:sldId id="321" r:id="rId27"/>
    <p:sldId id="294" r:id="rId28"/>
    <p:sldId id="283" r:id="rId29"/>
    <p:sldId id="305" r:id="rId30"/>
    <p:sldId id="265" r:id="rId31"/>
    <p:sldId id="269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 autoAdjust="0"/>
    <p:restoredTop sz="94676" autoAdjust="0"/>
  </p:normalViewPr>
  <p:slideViewPr>
    <p:cSldViewPr>
      <p:cViewPr varScale="1">
        <p:scale>
          <a:sx n="79" d="100"/>
          <a:sy n="79" d="100"/>
        </p:scale>
        <p:origin x="15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88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EAFE0-A1F9-4D5A-829A-9DD785DFB582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96C22D4-3E0E-40DB-9634-47F2E3A9D9C1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To receive an acknowledgement within five working days</a:t>
          </a:r>
        </a:p>
      </dgm:t>
    </dgm:pt>
    <dgm:pt modelId="{233495CE-23D1-4AFC-BF5A-BF13767FAB90}" type="parTrans" cxnId="{40236C39-FC96-4686-99EC-250E4EC83E21}">
      <dgm:prSet/>
      <dgm:spPr/>
      <dgm:t>
        <a:bodyPr/>
        <a:lstStyle/>
        <a:p>
          <a:endParaRPr lang="en-US"/>
        </a:p>
      </dgm:t>
    </dgm:pt>
    <dgm:pt modelId="{17A076CE-F32F-4510-AEED-D8756FA2EE3D}" type="sibTrans" cxnId="{40236C39-FC96-4686-99EC-250E4EC83E21}">
      <dgm:prSet/>
      <dgm:spPr/>
      <dgm:t>
        <a:bodyPr/>
        <a:lstStyle/>
        <a:p>
          <a:endParaRPr lang="en-US"/>
        </a:p>
      </dgm:t>
    </dgm:pt>
    <dgm:pt modelId="{529C0D12-FE5F-44A5-9CFF-7480F741D238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To be told within five working days if the request will be denied, in whole or in part</a:t>
          </a:r>
        </a:p>
      </dgm:t>
    </dgm:pt>
    <dgm:pt modelId="{90D13ABB-A73D-44E6-B192-89889640CA7B}" type="parTrans" cxnId="{4B71333C-B9AD-4BF2-B1F8-5562CDCD88E1}">
      <dgm:prSet/>
      <dgm:spPr/>
      <dgm:t>
        <a:bodyPr/>
        <a:lstStyle/>
        <a:p>
          <a:endParaRPr lang="en-US"/>
        </a:p>
      </dgm:t>
    </dgm:pt>
    <dgm:pt modelId="{CBA5E5C5-3526-4339-8304-C539DD577290}" type="sibTrans" cxnId="{4B71333C-B9AD-4BF2-B1F8-5562CDCD88E1}">
      <dgm:prSet/>
      <dgm:spPr/>
      <dgm:t>
        <a:bodyPr/>
        <a:lstStyle/>
        <a:p>
          <a:endParaRPr lang="en-US"/>
        </a:p>
      </dgm:t>
    </dgm:pt>
    <dgm:pt modelId="{1A8CD819-A0FA-43E9-9636-994BD4EAD8D8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To receive an estimate of costs in a reasonable amount of time</a:t>
          </a:r>
        </a:p>
      </dgm:t>
    </dgm:pt>
    <dgm:pt modelId="{DE6E6DF5-5A39-4796-AA6A-0C35B7BF1207}" type="parTrans" cxnId="{6C5B5A7C-B1F6-4B3B-ABD8-6DFD10607A88}">
      <dgm:prSet/>
      <dgm:spPr/>
      <dgm:t>
        <a:bodyPr/>
        <a:lstStyle/>
        <a:p>
          <a:endParaRPr lang="en-US"/>
        </a:p>
      </dgm:t>
    </dgm:pt>
    <dgm:pt modelId="{421E0FFF-6405-4E61-8F9E-43266F18838B}" type="sibTrans" cxnId="{6C5B5A7C-B1F6-4B3B-ABD8-6DFD10607A88}">
      <dgm:prSet/>
      <dgm:spPr/>
      <dgm:t>
        <a:bodyPr/>
        <a:lstStyle/>
        <a:p>
          <a:endParaRPr lang="en-US"/>
        </a:p>
      </dgm:t>
    </dgm:pt>
    <dgm:pt modelId="{B315833B-D020-4B61-99B4-950AEB03D3C3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To inspect and copy records within a reasonable time after making a request</a:t>
          </a:r>
        </a:p>
      </dgm:t>
    </dgm:pt>
    <dgm:pt modelId="{C49C136A-4561-4521-A6A3-3FBBDD290D24}" type="parTrans" cxnId="{44FFDA1F-2309-4C63-A8AB-AACAC646F3C0}">
      <dgm:prSet/>
      <dgm:spPr/>
      <dgm:t>
        <a:bodyPr/>
        <a:lstStyle/>
        <a:p>
          <a:endParaRPr lang="en-US"/>
        </a:p>
      </dgm:t>
    </dgm:pt>
    <dgm:pt modelId="{0D51E897-7D06-46ED-92D8-BC0A15FBCE4F}" type="sibTrans" cxnId="{44FFDA1F-2309-4C63-A8AB-AACAC646F3C0}">
      <dgm:prSet/>
      <dgm:spPr/>
      <dgm:t>
        <a:bodyPr/>
        <a:lstStyle/>
        <a:p>
          <a:endParaRPr lang="en-US"/>
        </a:p>
      </dgm:t>
    </dgm:pt>
    <dgm:pt modelId="{6B3DF55E-3DEA-4534-A235-027893A100EC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BUT agency/official is not required to create 	records or arrange information in a specific form</a:t>
          </a:r>
        </a:p>
      </dgm:t>
    </dgm:pt>
    <dgm:pt modelId="{7FC03173-F60B-4912-9003-5AB680B4D1A6}" type="parTrans" cxnId="{E3B3D138-5A49-415F-A7AD-70DB7C0D3ADD}">
      <dgm:prSet/>
      <dgm:spPr/>
      <dgm:t>
        <a:bodyPr/>
        <a:lstStyle/>
        <a:p>
          <a:endParaRPr lang="en-US"/>
        </a:p>
      </dgm:t>
    </dgm:pt>
    <dgm:pt modelId="{1144FFA2-A188-4C86-94B6-A23360DA5A53}" type="sibTrans" cxnId="{E3B3D138-5A49-415F-A7AD-70DB7C0D3ADD}">
      <dgm:prSet/>
      <dgm:spPr/>
      <dgm:t>
        <a:bodyPr/>
        <a:lstStyle/>
        <a:p>
          <a:endParaRPr lang="en-US"/>
        </a:p>
      </dgm:t>
    </dgm:pt>
    <dgm:pt modelId="{878830E7-7513-4817-BDD0-E5C39FE3C316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To appeal a denial of records to Superior Court</a:t>
          </a:r>
        </a:p>
      </dgm:t>
    </dgm:pt>
    <dgm:pt modelId="{C1938589-4E3C-4081-87F2-951DD50F2BC5}" type="parTrans" cxnId="{9DCB4179-C9A2-4E0A-A3F6-81EF79C06B32}">
      <dgm:prSet/>
      <dgm:spPr/>
      <dgm:t>
        <a:bodyPr/>
        <a:lstStyle/>
        <a:p>
          <a:endParaRPr lang="en-US"/>
        </a:p>
      </dgm:t>
    </dgm:pt>
    <dgm:pt modelId="{2B1BEF08-4450-4858-8150-07DFA8B3E5BA}" type="sibTrans" cxnId="{9DCB4179-C9A2-4E0A-A3F6-81EF79C06B32}">
      <dgm:prSet/>
      <dgm:spPr/>
      <dgm:t>
        <a:bodyPr/>
        <a:lstStyle/>
        <a:p>
          <a:endParaRPr lang="en-US"/>
        </a:p>
      </dgm:t>
    </dgm:pt>
    <dgm:pt modelId="{8079A7DA-DB22-445F-A214-FE6A83E0A9C2}" type="pres">
      <dgm:prSet presAssocID="{563EAFE0-A1F9-4D5A-829A-9DD785DFB582}" presName="CompostProcess" presStyleCnt="0">
        <dgm:presLayoutVars>
          <dgm:dir/>
          <dgm:resizeHandles val="exact"/>
        </dgm:presLayoutVars>
      </dgm:prSet>
      <dgm:spPr/>
    </dgm:pt>
    <dgm:pt modelId="{2A155701-27B8-4BCA-974E-D4865F27E98C}" type="pres">
      <dgm:prSet presAssocID="{563EAFE0-A1F9-4D5A-829A-9DD785DFB582}" presName="arrow" presStyleLbl="bgShp" presStyleIdx="0" presStyleCnt="1"/>
      <dgm:spPr/>
    </dgm:pt>
    <dgm:pt modelId="{9FA21AA4-AB83-4DB5-9100-B6174FBDD028}" type="pres">
      <dgm:prSet presAssocID="{563EAFE0-A1F9-4D5A-829A-9DD785DFB582}" presName="linearProcess" presStyleCnt="0"/>
      <dgm:spPr/>
    </dgm:pt>
    <dgm:pt modelId="{F133747F-32CC-4B54-96C1-054BFD51FECB}" type="pres">
      <dgm:prSet presAssocID="{896C22D4-3E0E-40DB-9634-47F2E3A9D9C1}" presName="textNode" presStyleLbl="node1" presStyleIdx="0" presStyleCnt="5">
        <dgm:presLayoutVars>
          <dgm:bulletEnabled val="1"/>
        </dgm:presLayoutVars>
      </dgm:prSet>
      <dgm:spPr/>
    </dgm:pt>
    <dgm:pt modelId="{2D2E5357-CDC3-43F5-8DF7-A35207FD8CC7}" type="pres">
      <dgm:prSet presAssocID="{17A076CE-F32F-4510-AEED-D8756FA2EE3D}" presName="sibTrans" presStyleCnt="0"/>
      <dgm:spPr/>
    </dgm:pt>
    <dgm:pt modelId="{D38AF0CD-55C4-4E30-96D5-A097F84EDDF9}" type="pres">
      <dgm:prSet presAssocID="{529C0D12-FE5F-44A5-9CFF-7480F741D238}" presName="textNode" presStyleLbl="node1" presStyleIdx="1" presStyleCnt="5">
        <dgm:presLayoutVars>
          <dgm:bulletEnabled val="1"/>
        </dgm:presLayoutVars>
      </dgm:prSet>
      <dgm:spPr/>
    </dgm:pt>
    <dgm:pt modelId="{34FB4D90-ACA0-4FE2-83FC-A3C8149A4930}" type="pres">
      <dgm:prSet presAssocID="{CBA5E5C5-3526-4339-8304-C539DD577290}" presName="sibTrans" presStyleCnt="0"/>
      <dgm:spPr/>
    </dgm:pt>
    <dgm:pt modelId="{A3F35488-C97C-45E9-99BC-04973EF42960}" type="pres">
      <dgm:prSet presAssocID="{1A8CD819-A0FA-43E9-9636-994BD4EAD8D8}" presName="textNode" presStyleLbl="node1" presStyleIdx="2" presStyleCnt="5">
        <dgm:presLayoutVars>
          <dgm:bulletEnabled val="1"/>
        </dgm:presLayoutVars>
      </dgm:prSet>
      <dgm:spPr/>
    </dgm:pt>
    <dgm:pt modelId="{C5C21994-8785-4997-AF32-5579C35ED957}" type="pres">
      <dgm:prSet presAssocID="{421E0FFF-6405-4E61-8F9E-43266F18838B}" presName="sibTrans" presStyleCnt="0"/>
      <dgm:spPr/>
    </dgm:pt>
    <dgm:pt modelId="{ABF7248F-F0D3-4084-913A-F68CF4A0127C}" type="pres">
      <dgm:prSet presAssocID="{B315833B-D020-4B61-99B4-950AEB03D3C3}" presName="textNode" presStyleLbl="node1" presStyleIdx="3" presStyleCnt="5">
        <dgm:presLayoutVars>
          <dgm:bulletEnabled val="1"/>
        </dgm:presLayoutVars>
      </dgm:prSet>
      <dgm:spPr/>
    </dgm:pt>
    <dgm:pt modelId="{3287C5F5-03D0-4734-98CF-677774344D64}" type="pres">
      <dgm:prSet presAssocID="{0D51E897-7D06-46ED-92D8-BC0A15FBCE4F}" presName="sibTrans" presStyleCnt="0"/>
      <dgm:spPr/>
    </dgm:pt>
    <dgm:pt modelId="{ACEB9185-6393-470C-ACA8-B5CB4E0C7E46}" type="pres">
      <dgm:prSet presAssocID="{878830E7-7513-4817-BDD0-E5C39FE3C316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15F5511-865A-4E78-8FF0-60BA4AA06729}" type="presOf" srcId="{B315833B-D020-4B61-99B4-950AEB03D3C3}" destId="{ABF7248F-F0D3-4084-913A-F68CF4A0127C}" srcOrd="0" destOrd="0" presId="urn:microsoft.com/office/officeart/2005/8/layout/hProcess9"/>
    <dgm:cxn modelId="{44FFDA1F-2309-4C63-A8AB-AACAC646F3C0}" srcId="{563EAFE0-A1F9-4D5A-829A-9DD785DFB582}" destId="{B315833B-D020-4B61-99B4-950AEB03D3C3}" srcOrd="3" destOrd="0" parTransId="{C49C136A-4561-4521-A6A3-3FBBDD290D24}" sibTransId="{0D51E897-7D06-46ED-92D8-BC0A15FBCE4F}"/>
    <dgm:cxn modelId="{35766B22-CACE-4609-BDA5-175435388901}" type="presOf" srcId="{896C22D4-3E0E-40DB-9634-47F2E3A9D9C1}" destId="{F133747F-32CC-4B54-96C1-054BFD51FECB}" srcOrd="0" destOrd="0" presId="urn:microsoft.com/office/officeart/2005/8/layout/hProcess9"/>
    <dgm:cxn modelId="{E3B3D138-5A49-415F-A7AD-70DB7C0D3ADD}" srcId="{B315833B-D020-4B61-99B4-950AEB03D3C3}" destId="{6B3DF55E-3DEA-4534-A235-027893A100EC}" srcOrd="0" destOrd="0" parTransId="{7FC03173-F60B-4912-9003-5AB680B4D1A6}" sibTransId="{1144FFA2-A188-4C86-94B6-A23360DA5A53}"/>
    <dgm:cxn modelId="{40236C39-FC96-4686-99EC-250E4EC83E21}" srcId="{563EAFE0-A1F9-4D5A-829A-9DD785DFB582}" destId="{896C22D4-3E0E-40DB-9634-47F2E3A9D9C1}" srcOrd="0" destOrd="0" parTransId="{233495CE-23D1-4AFC-BF5A-BF13767FAB90}" sibTransId="{17A076CE-F32F-4510-AEED-D8756FA2EE3D}"/>
    <dgm:cxn modelId="{4B71333C-B9AD-4BF2-B1F8-5562CDCD88E1}" srcId="{563EAFE0-A1F9-4D5A-829A-9DD785DFB582}" destId="{529C0D12-FE5F-44A5-9CFF-7480F741D238}" srcOrd="1" destOrd="0" parTransId="{90D13ABB-A73D-44E6-B192-89889640CA7B}" sibTransId="{CBA5E5C5-3526-4339-8304-C539DD577290}"/>
    <dgm:cxn modelId="{F18B263D-346F-4CC3-A5BB-59BD90EB6A61}" type="presOf" srcId="{6B3DF55E-3DEA-4534-A235-027893A100EC}" destId="{ABF7248F-F0D3-4084-913A-F68CF4A0127C}" srcOrd="0" destOrd="1" presId="urn:microsoft.com/office/officeart/2005/8/layout/hProcess9"/>
    <dgm:cxn modelId="{B928026F-1104-46F8-B0E8-674DD099DA89}" type="presOf" srcId="{1A8CD819-A0FA-43E9-9636-994BD4EAD8D8}" destId="{A3F35488-C97C-45E9-99BC-04973EF42960}" srcOrd="0" destOrd="0" presId="urn:microsoft.com/office/officeart/2005/8/layout/hProcess9"/>
    <dgm:cxn modelId="{9DCB4179-C9A2-4E0A-A3F6-81EF79C06B32}" srcId="{563EAFE0-A1F9-4D5A-829A-9DD785DFB582}" destId="{878830E7-7513-4817-BDD0-E5C39FE3C316}" srcOrd="4" destOrd="0" parTransId="{C1938589-4E3C-4081-87F2-951DD50F2BC5}" sibTransId="{2B1BEF08-4450-4858-8150-07DFA8B3E5BA}"/>
    <dgm:cxn modelId="{6C5B5A7C-B1F6-4B3B-ABD8-6DFD10607A88}" srcId="{563EAFE0-A1F9-4D5A-829A-9DD785DFB582}" destId="{1A8CD819-A0FA-43E9-9636-994BD4EAD8D8}" srcOrd="2" destOrd="0" parTransId="{DE6E6DF5-5A39-4796-AA6A-0C35B7BF1207}" sibTransId="{421E0FFF-6405-4E61-8F9E-43266F18838B}"/>
    <dgm:cxn modelId="{CBC1D97C-12B0-4CDF-95FE-4F3AFBDAD3F2}" type="presOf" srcId="{878830E7-7513-4817-BDD0-E5C39FE3C316}" destId="{ACEB9185-6393-470C-ACA8-B5CB4E0C7E46}" srcOrd="0" destOrd="0" presId="urn:microsoft.com/office/officeart/2005/8/layout/hProcess9"/>
    <dgm:cxn modelId="{26675B9A-AAF0-461B-B407-3568E5C62AE4}" type="presOf" srcId="{563EAFE0-A1F9-4D5A-829A-9DD785DFB582}" destId="{8079A7DA-DB22-445F-A214-FE6A83E0A9C2}" srcOrd="0" destOrd="0" presId="urn:microsoft.com/office/officeart/2005/8/layout/hProcess9"/>
    <dgm:cxn modelId="{E3C42FDD-481E-4E20-9E2F-AECE74863DA8}" type="presOf" srcId="{529C0D12-FE5F-44A5-9CFF-7480F741D238}" destId="{D38AF0CD-55C4-4E30-96D5-A097F84EDDF9}" srcOrd="0" destOrd="0" presId="urn:microsoft.com/office/officeart/2005/8/layout/hProcess9"/>
    <dgm:cxn modelId="{1D00BBEB-0B18-4CF9-983C-89D0E42DEA26}" type="presParOf" srcId="{8079A7DA-DB22-445F-A214-FE6A83E0A9C2}" destId="{2A155701-27B8-4BCA-974E-D4865F27E98C}" srcOrd="0" destOrd="0" presId="urn:microsoft.com/office/officeart/2005/8/layout/hProcess9"/>
    <dgm:cxn modelId="{59ABA291-241F-48B0-B95C-FB7CC7E4667D}" type="presParOf" srcId="{8079A7DA-DB22-445F-A214-FE6A83E0A9C2}" destId="{9FA21AA4-AB83-4DB5-9100-B6174FBDD028}" srcOrd="1" destOrd="0" presId="urn:microsoft.com/office/officeart/2005/8/layout/hProcess9"/>
    <dgm:cxn modelId="{858CC255-2218-49E1-B95A-8CD4719EDF54}" type="presParOf" srcId="{9FA21AA4-AB83-4DB5-9100-B6174FBDD028}" destId="{F133747F-32CC-4B54-96C1-054BFD51FECB}" srcOrd="0" destOrd="0" presId="urn:microsoft.com/office/officeart/2005/8/layout/hProcess9"/>
    <dgm:cxn modelId="{2185C582-17E7-46F7-B322-3587E59225CB}" type="presParOf" srcId="{9FA21AA4-AB83-4DB5-9100-B6174FBDD028}" destId="{2D2E5357-CDC3-43F5-8DF7-A35207FD8CC7}" srcOrd="1" destOrd="0" presId="urn:microsoft.com/office/officeart/2005/8/layout/hProcess9"/>
    <dgm:cxn modelId="{38D600B0-F240-4D5A-A0E9-1B370590F68B}" type="presParOf" srcId="{9FA21AA4-AB83-4DB5-9100-B6174FBDD028}" destId="{D38AF0CD-55C4-4E30-96D5-A097F84EDDF9}" srcOrd="2" destOrd="0" presId="urn:microsoft.com/office/officeart/2005/8/layout/hProcess9"/>
    <dgm:cxn modelId="{AD4BD398-2E46-4ADF-94C2-B6C6AABF0DF3}" type="presParOf" srcId="{9FA21AA4-AB83-4DB5-9100-B6174FBDD028}" destId="{34FB4D90-ACA0-4FE2-83FC-A3C8149A4930}" srcOrd="3" destOrd="0" presId="urn:microsoft.com/office/officeart/2005/8/layout/hProcess9"/>
    <dgm:cxn modelId="{6B5220EB-7043-4E76-8D89-08480B4505E0}" type="presParOf" srcId="{9FA21AA4-AB83-4DB5-9100-B6174FBDD028}" destId="{A3F35488-C97C-45E9-99BC-04973EF42960}" srcOrd="4" destOrd="0" presId="urn:microsoft.com/office/officeart/2005/8/layout/hProcess9"/>
    <dgm:cxn modelId="{2C0C4A90-1EED-4840-BEB5-AFAF8843AA94}" type="presParOf" srcId="{9FA21AA4-AB83-4DB5-9100-B6174FBDD028}" destId="{C5C21994-8785-4997-AF32-5579C35ED957}" srcOrd="5" destOrd="0" presId="urn:microsoft.com/office/officeart/2005/8/layout/hProcess9"/>
    <dgm:cxn modelId="{A278D4ED-3D9E-4DDA-8060-86AD26116083}" type="presParOf" srcId="{9FA21AA4-AB83-4DB5-9100-B6174FBDD028}" destId="{ABF7248F-F0D3-4084-913A-F68CF4A0127C}" srcOrd="6" destOrd="0" presId="urn:microsoft.com/office/officeart/2005/8/layout/hProcess9"/>
    <dgm:cxn modelId="{E6145098-6171-4216-B5F5-0AA58B4F6C4A}" type="presParOf" srcId="{9FA21AA4-AB83-4DB5-9100-B6174FBDD028}" destId="{3287C5F5-03D0-4734-98CF-677774344D64}" srcOrd="7" destOrd="0" presId="urn:microsoft.com/office/officeart/2005/8/layout/hProcess9"/>
    <dgm:cxn modelId="{637B4C46-B050-48FD-9DE0-37A841B33698}" type="presParOf" srcId="{9FA21AA4-AB83-4DB5-9100-B6174FBDD028}" destId="{ACEB9185-6393-470C-ACA8-B5CB4E0C7E4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32C310-D47D-46F7-950F-27587939ABB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5A1897-0C33-457A-85AC-D2F08B7A8B70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To attend any public proceeding and get minutes</a:t>
          </a:r>
        </a:p>
      </dgm:t>
    </dgm:pt>
    <dgm:pt modelId="{EEB622DD-3268-4781-8F0B-53339DAC392D}" type="parTrans" cxnId="{08E99059-3412-4811-B13B-781C35A04911}">
      <dgm:prSet/>
      <dgm:spPr/>
      <dgm:t>
        <a:bodyPr/>
        <a:lstStyle/>
        <a:p>
          <a:endParaRPr lang="en-US"/>
        </a:p>
      </dgm:t>
    </dgm:pt>
    <dgm:pt modelId="{76FF237D-D03D-44B4-BE22-3A2E908B326E}" type="sibTrans" cxnId="{08E99059-3412-4811-B13B-781C35A04911}">
      <dgm:prSet/>
      <dgm:spPr/>
      <dgm:t>
        <a:bodyPr/>
        <a:lstStyle/>
        <a:p>
          <a:endParaRPr lang="en-US"/>
        </a:p>
      </dgm:t>
    </dgm:pt>
    <dgm:pt modelId="{08DBB5B5-4A9B-4E92-9D8D-E89BED457BAC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BUT not to speak unless the body or law permits it</a:t>
          </a:r>
        </a:p>
      </dgm:t>
    </dgm:pt>
    <dgm:pt modelId="{477CF982-14D2-44A8-A19A-23D1DBC8AC49}" type="parTrans" cxnId="{3A66957C-927B-49B0-9BC1-5D438604ADF4}">
      <dgm:prSet/>
      <dgm:spPr/>
      <dgm:t>
        <a:bodyPr/>
        <a:lstStyle/>
        <a:p>
          <a:endParaRPr lang="en-US"/>
        </a:p>
      </dgm:t>
    </dgm:pt>
    <dgm:pt modelId="{F5ADA3D7-5011-443B-9816-4390749E7688}" type="sibTrans" cxnId="{3A66957C-927B-49B0-9BC1-5D438604ADF4}">
      <dgm:prSet/>
      <dgm:spPr/>
      <dgm:t>
        <a:bodyPr/>
        <a:lstStyle/>
        <a:p>
          <a:endParaRPr lang="en-US"/>
        </a:p>
      </dgm:t>
    </dgm:pt>
    <dgm:pt modelId="{2DAB752D-8C35-4B98-9009-08CF884E2EE9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To record or broadcast</a:t>
          </a:r>
        </a:p>
      </dgm:t>
    </dgm:pt>
    <dgm:pt modelId="{4C3098EB-66A9-4E3A-A5E4-D902010C0F3E}" type="parTrans" cxnId="{636D8FF7-4C35-4913-BB00-6AE8AD15AB6C}">
      <dgm:prSet/>
      <dgm:spPr/>
      <dgm:t>
        <a:bodyPr/>
        <a:lstStyle/>
        <a:p>
          <a:endParaRPr lang="en-US"/>
        </a:p>
      </dgm:t>
    </dgm:pt>
    <dgm:pt modelId="{F2075C38-6C30-4998-9BD2-F5018B87F1D6}" type="sibTrans" cxnId="{636D8FF7-4C35-4913-BB00-6AE8AD15AB6C}">
      <dgm:prSet/>
      <dgm:spPr/>
      <dgm:t>
        <a:bodyPr/>
        <a:lstStyle/>
        <a:p>
          <a:endParaRPr lang="en-US"/>
        </a:p>
      </dgm:t>
    </dgm:pt>
    <dgm:pt modelId="{D8D768F0-AB48-45D6-AA92-326F31D8DE9B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BUT not in a way that interferes with the meeting</a:t>
          </a:r>
        </a:p>
      </dgm:t>
    </dgm:pt>
    <dgm:pt modelId="{5C30906D-9AFE-4DFF-B18B-B56C679D5B1A}" type="parTrans" cxnId="{EC70556A-0D98-4DE1-A3D3-11C9112BFA37}">
      <dgm:prSet/>
      <dgm:spPr/>
      <dgm:t>
        <a:bodyPr/>
        <a:lstStyle/>
        <a:p>
          <a:endParaRPr lang="en-US"/>
        </a:p>
      </dgm:t>
    </dgm:pt>
    <dgm:pt modelId="{B21E87B4-6B37-4274-8DA6-2E89D7BB36BD}" type="sibTrans" cxnId="{EC70556A-0D98-4DE1-A3D3-11C9112BFA37}">
      <dgm:prSet/>
      <dgm:spPr/>
      <dgm:t>
        <a:bodyPr/>
        <a:lstStyle/>
        <a:p>
          <a:endParaRPr lang="en-US"/>
        </a:p>
      </dgm:t>
    </dgm:pt>
    <dgm:pt modelId="{23BDF966-BAE3-47CE-873F-A2BF65B74BB8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To get advance notice of when and where</a:t>
          </a:r>
        </a:p>
      </dgm:t>
    </dgm:pt>
    <dgm:pt modelId="{6CA44D26-74EF-4301-98A6-7C21A78D58CA}" type="parTrans" cxnId="{F17ADA18-0C5A-4979-B643-95FCEC69502D}">
      <dgm:prSet/>
      <dgm:spPr/>
      <dgm:t>
        <a:bodyPr/>
        <a:lstStyle/>
        <a:p>
          <a:endParaRPr lang="en-US"/>
        </a:p>
      </dgm:t>
    </dgm:pt>
    <dgm:pt modelId="{594E03E8-1981-4574-A486-1E7E2531D455}" type="sibTrans" cxnId="{F17ADA18-0C5A-4979-B643-95FCEC69502D}">
      <dgm:prSet/>
      <dgm:spPr/>
      <dgm:t>
        <a:bodyPr/>
        <a:lstStyle/>
        <a:p>
          <a:endParaRPr lang="en-US"/>
        </a:p>
      </dgm:t>
    </dgm:pt>
    <dgm:pt modelId="{3F3259DE-4D21-4D08-A4A0-E30F465BB350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EVEN emergency meetings, if practicable</a:t>
          </a:r>
        </a:p>
      </dgm:t>
    </dgm:pt>
    <dgm:pt modelId="{B085A125-7E80-46DB-A7F1-0B2309A9DB4D}" type="parTrans" cxnId="{C997F32E-202A-4D5D-A0B2-BCE6CA0E6C00}">
      <dgm:prSet/>
      <dgm:spPr/>
      <dgm:t>
        <a:bodyPr/>
        <a:lstStyle/>
        <a:p>
          <a:endParaRPr lang="en-US"/>
        </a:p>
      </dgm:t>
    </dgm:pt>
    <dgm:pt modelId="{1CBA14C7-79CB-4DCF-A938-A5EC11F0FF7D}" type="sibTrans" cxnId="{C997F32E-202A-4D5D-A0B2-BCE6CA0E6C00}">
      <dgm:prSet/>
      <dgm:spPr/>
      <dgm:t>
        <a:bodyPr/>
        <a:lstStyle/>
        <a:p>
          <a:endParaRPr lang="en-US"/>
        </a:p>
      </dgm:t>
    </dgm:pt>
    <dgm:pt modelId="{D7DB3D53-2865-4F44-BC16-29CC11AA38F9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To challenge in Superior Court the legality of final actions taken in executive session</a:t>
          </a:r>
        </a:p>
      </dgm:t>
    </dgm:pt>
    <dgm:pt modelId="{33F602C0-E778-4B0E-B7FA-77687747D8FB}" type="parTrans" cxnId="{EE1BAC68-E8AD-4B01-9592-01828EE5395C}">
      <dgm:prSet/>
      <dgm:spPr/>
      <dgm:t>
        <a:bodyPr/>
        <a:lstStyle/>
        <a:p>
          <a:endParaRPr lang="en-US"/>
        </a:p>
      </dgm:t>
    </dgm:pt>
    <dgm:pt modelId="{6882083B-1CD1-412C-9515-CFCD931983FC}" type="sibTrans" cxnId="{EE1BAC68-E8AD-4B01-9592-01828EE5395C}">
      <dgm:prSet/>
      <dgm:spPr/>
      <dgm:t>
        <a:bodyPr/>
        <a:lstStyle/>
        <a:p>
          <a:endParaRPr lang="en-US"/>
        </a:p>
      </dgm:t>
    </dgm:pt>
    <dgm:pt modelId="{431E4ED6-4310-41D2-BB27-279E3FF8A4C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AND have the court declare the action null and void</a:t>
          </a:r>
        </a:p>
      </dgm:t>
    </dgm:pt>
    <dgm:pt modelId="{B32AA032-E8ED-4844-967F-6D7A3462E9BA}" type="parTrans" cxnId="{55B66BA9-A718-4BAC-87B6-7BE60F219EAE}">
      <dgm:prSet/>
      <dgm:spPr/>
      <dgm:t>
        <a:bodyPr/>
        <a:lstStyle/>
        <a:p>
          <a:endParaRPr lang="en-US"/>
        </a:p>
      </dgm:t>
    </dgm:pt>
    <dgm:pt modelId="{A5591207-A0E2-4D13-BCFD-DD923086EAAB}" type="sibTrans" cxnId="{55B66BA9-A718-4BAC-87B6-7BE60F219EAE}">
      <dgm:prSet/>
      <dgm:spPr/>
      <dgm:t>
        <a:bodyPr/>
        <a:lstStyle/>
        <a:p>
          <a:endParaRPr lang="en-US"/>
        </a:p>
      </dgm:t>
    </dgm:pt>
    <dgm:pt modelId="{23F8CC11-85E9-4D61-9624-DD96C5CC3E9D}" type="pres">
      <dgm:prSet presAssocID="{8A32C310-D47D-46F7-950F-27587939ABBD}" presName="Name0" presStyleCnt="0">
        <dgm:presLayoutVars>
          <dgm:dir/>
          <dgm:animLvl val="lvl"/>
          <dgm:resizeHandles/>
        </dgm:presLayoutVars>
      </dgm:prSet>
      <dgm:spPr/>
    </dgm:pt>
    <dgm:pt modelId="{41568132-FCEA-4686-9C46-111111B4C14E}" type="pres">
      <dgm:prSet presAssocID="{615A1897-0C33-457A-85AC-D2F08B7A8B70}" presName="linNode" presStyleCnt="0"/>
      <dgm:spPr/>
    </dgm:pt>
    <dgm:pt modelId="{ACB4F21B-F5F1-4CD7-8EF1-2FB77DCACC62}" type="pres">
      <dgm:prSet presAssocID="{615A1897-0C33-457A-85AC-D2F08B7A8B70}" presName="parentShp" presStyleLbl="node1" presStyleIdx="0" presStyleCnt="4">
        <dgm:presLayoutVars>
          <dgm:bulletEnabled val="1"/>
        </dgm:presLayoutVars>
      </dgm:prSet>
      <dgm:spPr/>
    </dgm:pt>
    <dgm:pt modelId="{9BD5BAB7-7D33-44FE-86B8-2D209C392E09}" type="pres">
      <dgm:prSet presAssocID="{615A1897-0C33-457A-85AC-D2F08B7A8B70}" presName="childShp" presStyleLbl="bgAccFollowNode1" presStyleIdx="0" presStyleCnt="4">
        <dgm:presLayoutVars>
          <dgm:bulletEnabled val="1"/>
        </dgm:presLayoutVars>
      </dgm:prSet>
      <dgm:spPr/>
    </dgm:pt>
    <dgm:pt modelId="{8571BBAF-DA80-4976-9242-78164EC81DF5}" type="pres">
      <dgm:prSet presAssocID="{76FF237D-D03D-44B4-BE22-3A2E908B326E}" presName="spacing" presStyleCnt="0"/>
      <dgm:spPr/>
    </dgm:pt>
    <dgm:pt modelId="{7D2C8873-1556-4B0E-B200-567E8CB2125C}" type="pres">
      <dgm:prSet presAssocID="{2DAB752D-8C35-4B98-9009-08CF884E2EE9}" presName="linNode" presStyleCnt="0"/>
      <dgm:spPr/>
    </dgm:pt>
    <dgm:pt modelId="{1EBC8808-60ED-4535-BBBA-071860D5878F}" type="pres">
      <dgm:prSet presAssocID="{2DAB752D-8C35-4B98-9009-08CF884E2EE9}" presName="parentShp" presStyleLbl="node1" presStyleIdx="1" presStyleCnt="4">
        <dgm:presLayoutVars>
          <dgm:bulletEnabled val="1"/>
        </dgm:presLayoutVars>
      </dgm:prSet>
      <dgm:spPr/>
    </dgm:pt>
    <dgm:pt modelId="{937BAB81-3B20-452E-8F8D-21DB654D47C4}" type="pres">
      <dgm:prSet presAssocID="{2DAB752D-8C35-4B98-9009-08CF884E2EE9}" presName="childShp" presStyleLbl="bgAccFollowNode1" presStyleIdx="1" presStyleCnt="4">
        <dgm:presLayoutVars>
          <dgm:bulletEnabled val="1"/>
        </dgm:presLayoutVars>
      </dgm:prSet>
      <dgm:spPr/>
    </dgm:pt>
    <dgm:pt modelId="{B95500F9-C1A9-4E84-A0C2-D683C38A6BA5}" type="pres">
      <dgm:prSet presAssocID="{F2075C38-6C30-4998-9BD2-F5018B87F1D6}" presName="spacing" presStyleCnt="0"/>
      <dgm:spPr/>
    </dgm:pt>
    <dgm:pt modelId="{141177D8-9797-4A02-A6FE-F2A8855175B0}" type="pres">
      <dgm:prSet presAssocID="{23BDF966-BAE3-47CE-873F-A2BF65B74BB8}" presName="linNode" presStyleCnt="0"/>
      <dgm:spPr/>
    </dgm:pt>
    <dgm:pt modelId="{8FA88A5B-2135-4273-B8C1-212543AC0040}" type="pres">
      <dgm:prSet presAssocID="{23BDF966-BAE3-47CE-873F-A2BF65B74BB8}" presName="parentShp" presStyleLbl="node1" presStyleIdx="2" presStyleCnt="4">
        <dgm:presLayoutVars>
          <dgm:bulletEnabled val="1"/>
        </dgm:presLayoutVars>
      </dgm:prSet>
      <dgm:spPr/>
    </dgm:pt>
    <dgm:pt modelId="{75F7A53A-CC00-4D21-84F8-B59FEF2D3541}" type="pres">
      <dgm:prSet presAssocID="{23BDF966-BAE3-47CE-873F-A2BF65B74BB8}" presName="childShp" presStyleLbl="bgAccFollowNode1" presStyleIdx="2" presStyleCnt="4">
        <dgm:presLayoutVars>
          <dgm:bulletEnabled val="1"/>
        </dgm:presLayoutVars>
      </dgm:prSet>
      <dgm:spPr/>
    </dgm:pt>
    <dgm:pt modelId="{69335F17-540A-4C43-87CF-5021B929A368}" type="pres">
      <dgm:prSet presAssocID="{594E03E8-1981-4574-A486-1E7E2531D455}" presName="spacing" presStyleCnt="0"/>
      <dgm:spPr/>
    </dgm:pt>
    <dgm:pt modelId="{07760E78-6C44-406C-9EA4-855C5DE2C35A}" type="pres">
      <dgm:prSet presAssocID="{D7DB3D53-2865-4F44-BC16-29CC11AA38F9}" presName="linNode" presStyleCnt="0"/>
      <dgm:spPr/>
    </dgm:pt>
    <dgm:pt modelId="{7E0CAE24-9A35-482C-B45E-5D1A4E2D9F79}" type="pres">
      <dgm:prSet presAssocID="{D7DB3D53-2865-4F44-BC16-29CC11AA38F9}" presName="parentShp" presStyleLbl="node1" presStyleIdx="3" presStyleCnt="4">
        <dgm:presLayoutVars>
          <dgm:bulletEnabled val="1"/>
        </dgm:presLayoutVars>
      </dgm:prSet>
      <dgm:spPr/>
    </dgm:pt>
    <dgm:pt modelId="{54863974-5772-4D78-B47E-056CD227B3D9}" type="pres">
      <dgm:prSet presAssocID="{D7DB3D53-2865-4F44-BC16-29CC11AA38F9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2900D705-9976-441E-A1AB-5AD3E4AA9EA6}" type="presOf" srcId="{431E4ED6-4310-41D2-BB27-279E3FF8A4CC}" destId="{54863974-5772-4D78-B47E-056CD227B3D9}" srcOrd="0" destOrd="0" presId="urn:microsoft.com/office/officeart/2005/8/layout/vList6"/>
    <dgm:cxn modelId="{F17ADA18-0C5A-4979-B643-95FCEC69502D}" srcId="{8A32C310-D47D-46F7-950F-27587939ABBD}" destId="{23BDF966-BAE3-47CE-873F-A2BF65B74BB8}" srcOrd="2" destOrd="0" parTransId="{6CA44D26-74EF-4301-98A6-7C21A78D58CA}" sibTransId="{594E03E8-1981-4574-A486-1E7E2531D455}"/>
    <dgm:cxn modelId="{C997F32E-202A-4D5D-A0B2-BCE6CA0E6C00}" srcId="{23BDF966-BAE3-47CE-873F-A2BF65B74BB8}" destId="{3F3259DE-4D21-4D08-A4A0-E30F465BB350}" srcOrd="0" destOrd="0" parTransId="{B085A125-7E80-46DB-A7F1-0B2309A9DB4D}" sibTransId="{1CBA14C7-79CB-4DCF-A938-A5EC11F0FF7D}"/>
    <dgm:cxn modelId="{EE1BAC68-E8AD-4B01-9592-01828EE5395C}" srcId="{8A32C310-D47D-46F7-950F-27587939ABBD}" destId="{D7DB3D53-2865-4F44-BC16-29CC11AA38F9}" srcOrd="3" destOrd="0" parTransId="{33F602C0-E778-4B0E-B7FA-77687747D8FB}" sibTransId="{6882083B-1CD1-412C-9515-CFCD931983FC}"/>
    <dgm:cxn modelId="{EC70556A-0D98-4DE1-A3D3-11C9112BFA37}" srcId="{2DAB752D-8C35-4B98-9009-08CF884E2EE9}" destId="{D8D768F0-AB48-45D6-AA92-326F31D8DE9B}" srcOrd="0" destOrd="0" parTransId="{5C30906D-9AFE-4DFF-B18B-B56C679D5B1A}" sibTransId="{B21E87B4-6B37-4274-8DA6-2E89D7BB36BD}"/>
    <dgm:cxn modelId="{F581C854-0BB5-4CA4-ACED-31AFBBD967AC}" type="presOf" srcId="{2DAB752D-8C35-4B98-9009-08CF884E2EE9}" destId="{1EBC8808-60ED-4535-BBBA-071860D5878F}" srcOrd="0" destOrd="0" presId="urn:microsoft.com/office/officeart/2005/8/layout/vList6"/>
    <dgm:cxn modelId="{9FDF5E59-BD2A-44D3-8DEC-7DDA55A1DD6B}" type="presOf" srcId="{8A32C310-D47D-46F7-950F-27587939ABBD}" destId="{23F8CC11-85E9-4D61-9624-DD96C5CC3E9D}" srcOrd="0" destOrd="0" presId="urn:microsoft.com/office/officeart/2005/8/layout/vList6"/>
    <dgm:cxn modelId="{08E99059-3412-4811-B13B-781C35A04911}" srcId="{8A32C310-D47D-46F7-950F-27587939ABBD}" destId="{615A1897-0C33-457A-85AC-D2F08B7A8B70}" srcOrd="0" destOrd="0" parTransId="{EEB622DD-3268-4781-8F0B-53339DAC392D}" sibTransId="{76FF237D-D03D-44B4-BE22-3A2E908B326E}"/>
    <dgm:cxn modelId="{3A66957C-927B-49B0-9BC1-5D438604ADF4}" srcId="{615A1897-0C33-457A-85AC-D2F08B7A8B70}" destId="{08DBB5B5-4A9B-4E92-9D8D-E89BED457BAC}" srcOrd="0" destOrd="0" parTransId="{477CF982-14D2-44A8-A19A-23D1DBC8AC49}" sibTransId="{F5ADA3D7-5011-443B-9816-4390749E7688}"/>
    <dgm:cxn modelId="{624CA17D-5037-4C46-96C7-D8EB6AE6CCB0}" type="presOf" srcId="{08DBB5B5-4A9B-4E92-9D8D-E89BED457BAC}" destId="{9BD5BAB7-7D33-44FE-86B8-2D209C392E09}" srcOrd="0" destOrd="0" presId="urn:microsoft.com/office/officeart/2005/8/layout/vList6"/>
    <dgm:cxn modelId="{93375494-957D-490A-B94B-2FC872ED3E58}" type="presOf" srcId="{3F3259DE-4D21-4D08-A4A0-E30F465BB350}" destId="{75F7A53A-CC00-4D21-84F8-B59FEF2D3541}" srcOrd="0" destOrd="0" presId="urn:microsoft.com/office/officeart/2005/8/layout/vList6"/>
    <dgm:cxn modelId="{66B4B3A1-F944-4926-9B49-0957D3EB63F9}" type="presOf" srcId="{615A1897-0C33-457A-85AC-D2F08B7A8B70}" destId="{ACB4F21B-F5F1-4CD7-8EF1-2FB77DCACC62}" srcOrd="0" destOrd="0" presId="urn:microsoft.com/office/officeart/2005/8/layout/vList6"/>
    <dgm:cxn modelId="{55B66BA9-A718-4BAC-87B6-7BE60F219EAE}" srcId="{D7DB3D53-2865-4F44-BC16-29CC11AA38F9}" destId="{431E4ED6-4310-41D2-BB27-279E3FF8A4CC}" srcOrd="0" destOrd="0" parTransId="{B32AA032-E8ED-4844-967F-6D7A3462E9BA}" sibTransId="{A5591207-A0E2-4D13-BCFD-DD923086EAAB}"/>
    <dgm:cxn modelId="{B02681B2-A5EC-48BC-94B8-1A5533BCDBFC}" type="presOf" srcId="{D8D768F0-AB48-45D6-AA92-326F31D8DE9B}" destId="{937BAB81-3B20-452E-8F8D-21DB654D47C4}" srcOrd="0" destOrd="0" presId="urn:microsoft.com/office/officeart/2005/8/layout/vList6"/>
    <dgm:cxn modelId="{6677A4DD-1C5D-40A1-B57B-1C7F8DC294BE}" type="presOf" srcId="{23BDF966-BAE3-47CE-873F-A2BF65B74BB8}" destId="{8FA88A5B-2135-4273-B8C1-212543AC0040}" srcOrd="0" destOrd="0" presId="urn:microsoft.com/office/officeart/2005/8/layout/vList6"/>
    <dgm:cxn modelId="{D5F080F6-8ECC-467E-ACBF-F642DA719658}" type="presOf" srcId="{D7DB3D53-2865-4F44-BC16-29CC11AA38F9}" destId="{7E0CAE24-9A35-482C-B45E-5D1A4E2D9F79}" srcOrd="0" destOrd="0" presId="urn:microsoft.com/office/officeart/2005/8/layout/vList6"/>
    <dgm:cxn modelId="{636D8FF7-4C35-4913-BB00-6AE8AD15AB6C}" srcId="{8A32C310-D47D-46F7-950F-27587939ABBD}" destId="{2DAB752D-8C35-4B98-9009-08CF884E2EE9}" srcOrd="1" destOrd="0" parTransId="{4C3098EB-66A9-4E3A-A5E4-D902010C0F3E}" sibTransId="{F2075C38-6C30-4998-9BD2-F5018B87F1D6}"/>
    <dgm:cxn modelId="{9134D8CA-03E5-45D3-B7A7-E32B5ADE536B}" type="presParOf" srcId="{23F8CC11-85E9-4D61-9624-DD96C5CC3E9D}" destId="{41568132-FCEA-4686-9C46-111111B4C14E}" srcOrd="0" destOrd="0" presId="urn:microsoft.com/office/officeart/2005/8/layout/vList6"/>
    <dgm:cxn modelId="{616C8EE2-B1B9-4662-BCB8-76C479E8CBB6}" type="presParOf" srcId="{41568132-FCEA-4686-9C46-111111B4C14E}" destId="{ACB4F21B-F5F1-4CD7-8EF1-2FB77DCACC62}" srcOrd="0" destOrd="0" presId="urn:microsoft.com/office/officeart/2005/8/layout/vList6"/>
    <dgm:cxn modelId="{6D8582CD-4E5C-436D-B5A7-C7F5F62DB24C}" type="presParOf" srcId="{41568132-FCEA-4686-9C46-111111B4C14E}" destId="{9BD5BAB7-7D33-44FE-86B8-2D209C392E09}" srcOrd="1" destOrd="0" presId="urn:microsoft.com/office/officeart/2005/8/layout/vList6"/>
    <dgm:cxn modelId="{855D2073-52DD-4925-A1F4-B232D7E621AF}" type="presParOf" srcId="{23F8CC11-85E9-4D61-9624-DD96C5CC3E9D}" destId="{8571BBAF-DA80-4976-9242-78164EC81DF5}" srcOrd="1" destOrd="0" presId="urn:microsoft.com/office/officeart/2005/8/layout/vList6"/>
    <dgm:cxn modelId="{9FC9CEED-A0B0-46E5-8E1E-746E9D0A1DD7}" type="presParOf" srcId="{23F8CC11-85E9-4D61-9624-DD96C5CC3E9D}" destId="{7D2C8873-1556-4B0E-B200-567E8CB2125C}" srcOrd="2" destOrd="0" presId="urn:microsoft.com/office/officeart/2005/8/layout/vList6"/>
    <dgm:cxn modelId="{96461371-9DA7-40B5-BA2D-1D78D51C7715}" type="presParOf" srcId="{7D2C8873-1556-4B0E-B200-567E8CB2125C}" destId="{1EBC8808-60ED-4535-BBBA-071860D5878F}" srcOrd="0" destOrd="0" presId="urn:microsoft.com/office/officeart/2005/8/layout/vList6"/>
    <dgm:cxn modelId="{E8C5BF38-AFC5-4905-A636-28F77C2A9C49}" type="presParOf" srcId="{7D2C8873-1556-4B0E-B200-567E8CB2125C}" destId="{937BAB81-3B20-452E-8F8D-21DB654D47C4}" srcOrd="1" destOrd="0" presId="urn:microsoft.com/office/officeart/2005/8/layout/vList6"/>
    <dgm:cxn modelId="{B419D88F-353D-450F-B6AF-2FBD6915AD06}" type="presParOf" srcId="{23F8CC11-85E9-4D61-9624-DD96C5CC3E9D}" destId="{B95500F9-C1A9-4E84-A0C2-D683C38A6BA5}" srcOrd="3" destOrd="0" presId="urn:microsoft.com/office/officeart/2005/8/layout/vList6"/>
    <dgm:cxn modelId="{3C6631D6-16CE-48E7-889B-9195D7A51A96}" type="presParOf" srcId="{23F8CC11-85E9-4D61-9624-DD96C5CC3E9D}" destId="{141177D8-9797-4A02-A6FE-F2A8855175B0}" srcOrd="4" destOrd="0" presId="urn:microsoft.com/office/officeart/2005/8/layout/vList6"/>
    <dgm:cxn modelId="{341D02E0-C312-48A3-8953-2718DC9A28FA}" type="presParOf" srcId="{141177D8-9797-4A02-A6FE-F2A8855175B0}" destId="{8FA88A5B-2135-4273-B8C1-212543AC0040}" srcOrd="0" destOrd="0" presId="urn:microsoft.com/office/officeart/2005/8/layout/vList6"/>
    <dgm:cxn modelId="{C3BCD31C-710C-4DE7-A4A1-D7773708CA14}" type="presParOf" srcId="{141177D8-9797-4A02-A6FE-F2A8855175B0}" destId="{75F7A53A-CC00-4D21-84F8-B59FEF2D3541}" srcOrd="1" destOrd="0" presId="urn:microsoft.com/office/officeart/2005/8/layout/vList6"/>
    <dgm:cxn modelId="{4DD752AB-FA59-4174-A68E-3F283A47B99E}" type="presParOf" srcId="{23F8CC11-85E9-4D61-9624-DD96C5CC3E9D}" destId="{69335F17-540A-4C43-87CF-5021B929A368}" srcOrd="5" destOrd="0" presId="urn:microsoft.com/office/officeart/2005/8/layout/vList6"/>
    <dgm:cxn modelId="{C333871D-7CB3-467A-ABAA-03F5717AAED2}" type="presParOf" srcId="{23F8CC11-85E9-4D61-9624-DD96C5CC3E9D}" destId="{07760E78-6C44-406C-9EA4-855C5DE2C35A}" srcOrd="6" destOrd="0" presId="urn:microsoft.com/office/officeart/2005/8/layout/vList6"/>
    <dgm:cxn modelId="{EB25BD62-3387-43D6-948B-C5799BC1F186}" type="presParOf" srcId="{07760E78-6C44-406C-9EA4-855C5DE2C35A}" destId="{7E0CAE24-9A35-482C-B45E-5D1A4E2D9F79}" srcOrd="0" destOrd="0" presId="urn:microsoft.com/office/officeart/2005/8/layout/vList6"/>
    <dgm:cxn modelId="{A2764460-4A37-4744-9FDA-A1632B8B73C9}" type="presParOf" srcId="{07760E78-6C44-406C-9EA4-855C5DE2C35A}" destId="{54863974-5772-4D78-B47E-056CD227B3D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55701-27B8-4BCA-974E-D4865F27E98C}">
      <dsp:nvSpPr>
        <dsp:cNvPr id="0" name=""/>
        <dsp:cNvSpPr/>
      </dsp:nvSpPr>
      <dsp:spPr>
        <a:xfrm>
          <a:off x="617219" y="0"/>
          <a:ext cx="6995160" cy="493776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133747F-32CC-4B54-96C1-054BFD51FECB}">
      <dsp:nvSpPr>
        <dsp:cNvPr id="0" name=""/>
        <dsp:cNvSpPr/>
      </dsp:nvSpPr>
      <dsp:spPr>
        <a:xfrm>
          <a:off x="3616" y="1481327"/>
          <a:ext cx="1581224" cy="19751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To receive an acknowledgement within five working days</a:t>
          </a:r>
        </a:p>
      </dsp:txBody>
      <dsp:txXfrm>
        <a:off x="80805" y="1558516"/>
        <a:ext cx="1426846" cy="1820726"/>
      </dsp:txXfrm>
    </dsp:sp>
    <dsp:sp modelId="{D38AF0CD-55C4-4E30-96D5-A097F84EDDF9}">
      <dsp:nvSpPr>
        <dsp:cNvPr id="0" name=""/>
        <dsp:cNvSpPr/>
      </dsp:nvSpPr>
      <dsp:spPr>
        <a:xfrm>
          <a:off x="1663902" y="1481327"/>
          <a:ext cx="1581224" cy="19751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To be told within five working days if the request will be denied, in whole or in part</a:t>
          </a:r>
        </a:p>
      </dsp:txBody>
      <dsp:txXfrm>
        <a:off x="1741091" y="1558516"/>
        <a:ext cx="1426846" cy="1820726"/>
      </dsp:txXfrm>
    </dsp:sp>
    <dsp:sp modelId="{A3F35488-C97C-45E9-99BC-04973EF42960}">
      <dsp:nvSpPr>
        <dsp:cNvPr id="0" name=""/>
        <dsp:cNvSpPr/>
      </dsp:nvSpPr>
      <dsp:spPr>
        <a:xfrm>
          <a:off x="3324187" y="1481327"/>
          <a:ext cx="1581224" cy="19751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To receive an estimate of costs in a reasonable amount of time</a:t>
          </a:r>
        </a:p>
      </dsp:txBody>
      <dsp:txXfrm>
        <a:off x="3401376" y="1558516"/>
        <a:ext cx="1426846" cy="1820726"/>
      </dsp:txXfrm>
    </dsp:sp>
    <dsp:sp modelId="{ABF7248F-F0D3-4084-913A-F68CF4A0127C}">
      <dsp:nvSpPr>
        <dsp:cNvPr id="0" name=""/>
        <dsp:cNvSpPr/>
      </dsp:nvSpPr>
      <dsp:spPr>
        <a:xfrm>
          <a:off x="4984473" y="1481327"/>
          <a:ext cx="1581224" cy="19751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To inspect and copy records within a reasonable time after making a request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</a:rPr>
            <a:t>BUT agency/official is not required to create 	records or arrange information in a specific form</a:t>
          </a:r>
        </a:p>
      </dsp:txBody>
      <dsp:txXfrm>
        <a:off x="5061662" y="1558516"/>
        <a:ext cx="1426846" cy="1820726"/>
      </dsp:txXfrm>
    </dsp:sp>
    <dsp:sp modelId="{ACEB9185-6393-470C-ACA8-B5CB4E0C7E46}">
      <dsp:nvSpPr>
        <dsp:cNvPr id="0" name=""/>
        <dsp:cNvSpPr/>
      </dsp:nvSpPr>
      <dsp:spPr>
        <a:xfrm>
          <a:off x="6644759" y="1481327"/>
          <a:ext cx="1581224" cy="19751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To appeal a denial of records to Superior Court</a:t>
          </a:r>
        </a:p>
      </dsp:txBody>
      <dsp:txXfrm>
        <a:off x="6721948" y="1558516"/>
        <a:ext cx="1426846" cy="1820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5BAB7-7D33-44FE-86B8-2D209C392E09}">
      <dsp:nvSpPr>
        <dsp:cNvPr id="0" name=""/>
        <dsp:cNvSpPr/>
      </dsp:nvSpPr>
      <dsp:spPr>
        <a:xfrm>
          <a:off x="3291839" y="1446"/>
          <a:ext cx="4937760" cy="11476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</a:rPr>
            <a:t>BUT not to speak unless the body or law permits it</a:t>
          </a:r>
        </a:p>
      </dsp:txBody>
      <dsp:txXfrm>
        <a:off x="3291839" y="144901"/>
        <a:ext cx="4507394" cy="860733"/>
      </dsp:txXfrm>
    </dsp:sp>
    <dsp:sp modelId="{ACB4F21B-F5F1-4CD7-8EF1-2FB77DCACC62}">
      <dsp:nvSpPr>
        <dsp:cNvPr id="0" name=""/>
        <dsp:cNvSpPr/>
      </dsp:nvSpPr>
      <dsp:spPr>
        <a:xfrm>
          <a:off x="0" y="1446"/>
          <a:ext cx="3291840" cy="1147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To attend any public proceeding and get minutes</a:t>
          </a:r>
        </a:p>
      </dsp:txBody>
      <dsp:txXfrm>
        <a:off x="56023" y="57469"/>
        <a:ext cx="3179794" cy="1035597"/>
      </dsp:txXfrm>
    </dsp:sp>
    <dsp:sp modelId="{937BAB81-3B20-452E-8F8D-21DB654D47C4}">
      <dsp:nvSpPr>
        <dsp:cNvPr id="0" name=""/>
        <dsp:cNvSpPr/>
      </dsp:nvSpPr>
      <dsp:spPr>
        <a:xfrm>
          <a:off x="3291839" y="1263854"/>
          <a:ext cx="4937760" cy="11476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</a:rPr>
            <a:t>BUT not in a way that interferes with the meeting</a:t>
          </a:r>
        </a:p>
      </dsp:txBody>
      <dsp:txXfrm>
        <a:off x="3291839" y="1407309"/>
        <a:ext cx="4507394" cy="860733"/>
      </dsp:txXfrm>
    </dsp:sp>
    <dsp:sp modelId="{1EBC8808-60ED-4535-BBBA-071860D5878F}">
      <dsp:nvSpPr>
        <dsp:cNvPr id="0" name=""/>
        <dsp:cNvSpPr/>
      </dsp:nvSpPr>
      <dsp:spPr>
        <a:xfrm>
          <a:off x="0" y="1263854"/>
          <a:ext cx="3291840" cy="1147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To record or broadcast</a:t>
          </a:r>
        </a:p>
      </dsp:txBody>
      <dsp:txXfrm>
        <a:off x="56023" y="1319877"/>
        <a:ext cx="3179794" cy="1035597"/>
      </dsp:txXfrm>
    </dsp:sp>
    <dsp:sp modelId="{75F7A53A-CC00-4D21-84F8-B59FEF2D3541}">
      <dsp:nvSpPr>
        <dsp:cNvPr id="0" name=""/>
        <dsp:cNvSpPr/>
      </dsp:nvSpPr>
      <dsp:spPr>
        <a:xfrm>
          <a:off x="3291839" y="2526262"/>
          <a:ext cx="4937760" cy="11476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</a:rPr>
            <a:t>EVEN emergency meetings, if practicable</a:t>
          </a:r>
        </a:p>
      </dsp:txBody>
      <dsp:txXfrm>
        <a:off x="3291839" y="2669717"/>
        <a:ext cx="4507394" cy="860733"/>
      </dsp:txXfrm>
    </dsp:sp>
    <dsp:sp modelId="{8FA88A5B-2135-4273-B8C1-212543AC0040}">
      <dsp:nvSpPr>
        <dsp:cNvPr id="0" name=""/>
        <dsp:cNvSpPr/>
      </dsp:nvSpPr>
      <dsp:spPr>
        <a:xfrm>
          <a:off x="0" y="2526262"/>
          <a:ext cx="3291840" cy="1147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To get advance notice of when and where</a:t>
          </a:r>
        </a:p>
      </dsp:txBody>
      <dsp:txXfrm>
        <a:off x="56023" y="2582285"/>
        <a:ext cx="3179794" cy="1035597"/>
      </dsp:txXfrm>
    </dsp:sp>
    <dsp:sp modelId="{54863974-5772-4D78-B47E-056CD227B3D9}">
      <dsp:nvSpPr>
        <dsp:cNvPr id="0" name=""/>
        <dsp:cNvSpPr/>
      </dsp:nvSpPr>
      <dsp:spPr>
        <a:xfrm>
          <a:off x="3291839" y="3788669"/>
          <a:ext cx="4937760" cy="11476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</a:rPr>
            <a:t>AND have the court declare the action null and void</a:t>
          </a:r>
        </a:p>
      </dsp:txBody>
      <dsp:txXfrm>
        <a:off x="3291839" y="3932124"/>
        <a:ext cx="4507394" cy="860733"/>
      </dsp:txXfrm>
    </dsp:sp>
    <dsp:sp modelId="{7E0CAE24-9A35-482C-B45E-5D1A4E2D9F79}">
      <dsp:nvSpPr>
        <dsp:cNvPr id="0" name=""/>
        <dsp:cNvSpPr/>
      </dsp:nvSpPr>
      <dsp:spPr>
        <a:xfrm>
          <a:off x="0" y="3788669"/>
          <a:ext cx="3291840" cy="1147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To challenge in Superior Court the legality of final actions taken in executive session</a:t>
          </a:r>
        </a:p>
      </dsp:txBody>
      <dsp:txXfrm>
        <a:off x="56023" y="3844692"/>
        <a:ext cx="3179794" cy="1035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84E4286-BF84-4F3F-B876-7A9B6D00FADF}" type="datetimeFigureOut">
              <a:rPr lang="en-US"/>
              <a:pPr>
                <a:defRPr/>
              </a:pPr>
              <a:t>11/26/2024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AAC52A-2FAE-4EE6-BC5E-772138011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44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1F4077-2D67-425F-B572-7437C569D816}" type="datetimeFigureOut">
              <a:rPr lang="en-US"/>
              <a:pPr>
                <a:defRPr/>
              </a:pPr>
              <a:t>11/26/2024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68517A-BEDF-40E6-ACC9-D13ACDC47C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09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8517A-BEDF-40E6-ACC9-D13ACDC47C9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8517A-BEDF-40E6-ACC9-D13ACDC47C9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4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8517A-BEDF-40E6-ACC9-D13ACDC47C9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9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8517A-BEDF-40E6-ACC9-D13ACDC47C9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691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8517A-BEDF-40E6-ACC9-D13ACDC47C9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38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8517A-BEDF-40E6-ACC9-D13ACDC47C9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99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8517A-BEDF-40E6-ACC9-D13ACDC47C9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69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8517A-BEDF-40E6-ACC9-D13ACDC47C9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9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8517A-BEDF-40E6-ACC9-D13ACDC47C9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70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8517A-BEDF-40E6-ACC9-D13ACDC47C9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59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8517A-BEDF-40E6-ACC9-D13ACDC47C9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8517A-BEDF-40E6-ACC9-D13ACDC47C9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92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8517A-BEDF-40E6-ACC9-D13ACDC47C9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60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8517A-BEDF-40E6-ACC9-D13ACDC47C9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6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8517A-BEDF-40E6-ACC9-D13ACDC47C9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7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8517A-BEDF-40E6-ACC9-D13ACDC47C9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84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8517A-BEDF-40E6-ACC9-D13ACDC47C9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13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8517A-BEDF-40E6-ACC9-D13ACDC47C9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2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8517A-BEDF-40E6-ACC9-D13ACDC47C9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80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8517A-BEDF-40E6-ACC9-D13ACDC47C9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44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8517A-BEDF-40E6-ACC9-D13ACDC47C9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5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EAD345C-A527-4073-93B4-399B2A4B0A93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DE716C86-A050-497B-8BA1-AC804B4408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5B45D2-8608-4E1C-ABDE-9918F8E210E1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9A4-C593-426B-96FE-2C7BAE703C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6C2D8E-87A0-402F-B09B-66CEA89B2BE3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5D142-02AA-4CE4-9EF8-2DA8B50672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CF3064-A2B4-4756-ACA9-1D84A5B91D62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6D4BCA57-066B-4967-9738-D78AAAC59381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CE7F5924-6938-468A-9C6C-4756220F38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E71B0-0D00-497D-9203-F16949D8A7CB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88DA0-2FE9-4C82-87B7-59F6D75BEA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9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2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D413A-B05D-4922-8005-F4267CCC4066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82413-85DD-489D-A787-69C76833DB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9452A-50CC-4A3F-A510-CEF1B6603911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E0B87-DAC4-4605-8C33-55DBB5258A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3210E3-53FF-4C59-90FC-0BAA1FF16DAD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6AEDF-691E-462A-8E6D-81F3A29894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1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B7AF8D-B09F-4BB9-ABEE-9A0DC58A626E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DB4BF-1BFE-4DC5-A5DB-7AF66B32F4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1C03E2-C19E-444F-864C-08E905F8B6ED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90313-627F-4EEE-A6ED-EFFED9A7D5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E786684-34A5-45EA-8639-DE1A3DEB69DD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7E5D453-3D3F-445B-9B70-C25B4B239E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ine.gov/foaa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ine.gov/foaa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renda.kielty@maine.gov" TargetMode="External"/><Relationship Id="rId5" Type="http://schemas.openxmlformats.org/officeDocument/2006/relationships/hyperlink" Target="http://maine.gov/foaa/contactlist/index.htm" TargetMode="External"/><Relationship Id="rId4" Type="http://schemas.openxmlformats.org/officeDocument/2006/relationships/hyperlink" Target="https://legislature.maine.gov/right-to-know-advisory-committe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122" name="Title 1"/>
          <p:cNvSpPr>
            <a:spLocks noGrp="1"/>
          </p:cNvSpPr>
          <p:nvPr>
            <p:ph type="ctrTitle" idx="4294967295"/>
          </p:nvPr>
        </p:nvSpPr>
        <p:spPr>
          <a:xfrm>
            <a:off x="1295400" y="762000"/>
            <a:ext cx="6858000" cy="2590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Freedom of Access Act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Legislators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4294967295"/>
          </p:nvPr>
        </p:nvSpPr>
        <p:spPr>
          <a:xfrm>
            <a:off x="1333500" y="4800600"/>
            <a:ext cx="6858000" cy="1498600"/>
          </a:xfrm>
        </p:spPr>
        <p:txBody>
          <a:bodyPr>
            <a:normAutofit fontScale="70000" lnSpcReduction="20000"/>
          </a:bodyPr>
          <a:lstStyle/>
          <a:p>
            <a:pPr marL="63500" algn="ctr">
              <a:buNone/>
            </a:pPr>
            <a:endParaRPr lang="en-US" sz="2400" dirty="0"/>
          </a:p>
          <a:p>
            <a:pPr marL="63500" algn="ctr">
              <a:buNone/>
            </a:pPr>
            <a:r>
              <a:rPr lang="en-US" sz="2400" dirty="0"/>
              <a:t>Attorney General Aaron Frey</a:t>
            </a:r>
          </a:p>
          <a:p>
            <a:pPr marL="63500" algn="ctr">
              <a:buNone/>
            </a:pPr>
            <a:r>
              <a:rPr lang="en-US" sz="2400" dirty="0"/>
              <a:t>Public Access Ombudsman Brenda Kielty</a:t>
            </a:r>
          </a:p>
          <a:p>
            <a:pPr marL="63500" algn="ctr">
              <a:buNone/>
            </a:pPr>
            <a:r>
              <a:rPr lang="en-US" sz="2400" dirty="0"/>
              <a:t>132nd Maine Legislature</a:t>
            </a:r>
          </a:p>
          <a:p>
            <a:pPr marL="63500" algn="ctr">
              <a:buNone/>
            </a:pPr>
            <a:r>
              <a:rPr lang="en-US" sz="2400" i="1" dirty="0"/>
              <a:t>December 3, 2024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26" y="3397504"/>
            <a:ext cx="1276551" cy="1651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TRUE</a:t>
            </a:r>
            <a:r>
              <a:rPr lang="en-US" dirty="0"/>
              <a:t>, legislative papers and reports are </a:t>
            </a:r>
            <a:r>
              <a:rPr lang="en-US" u="sng" dirty="0"/>
              <a:t>not public </a:t>
            </a:r>
            <a:r>
              <a:rPr lang="en-US" dirty="0"/>
              <a:t>records </a:t>
            </a:r>
            <a:r>
              <a:rPr lang="en-US" u="sng" dirty="0"/>
              <a:t>until</a:t>
            </a:r>
            <a:r>
              <a:rPr lang="en-US" dirty="0"/>
              <a:t> signed and publicly distributed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Working papers, drafts, records, and memoranda used to prepare proposed legislative papers or reports are </a:t>
            </a:r>
            <a:r>
              <a:rPr lang="en-US" u="sng" dirty="0"/>
              <a:t>not public</a:t>
            </a:r>
            <a:r>
              <a:rPr lang="en-US" dirty="0"/>
              <a:t> records </a:t>
            </a:r>
            <a:r>
              <a:rPr lang="en-US" u="sng" dirty="0"/>
              <a:t>until</a:t>
            </a:r>
            <a:r>
              <a:rPr lang="en-US" dirty="0"/>
              <a:t> the end of the legislative session in which the papers or reports are prepared or considered or to which they are carried over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2240280"/>
            <a:ext cx="243840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3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Documents on a legislator’s personal laptop, tablet or smartphone are not public records.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2209799"/>
            <a:ext cx="3683000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20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715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TRUE</a:t>
            </a:r>
            <a:r>
              <a:rPr lang="en-US" dirty="0"/>
              <a:t>, they are private </a:t>
            </a:r>
            <a:r>
              <a:rPr lang="en-US" u="sng" dirty="0"/>
              <a:t>if they are personal</a:t>
            </a:r>
          </a:p>
          <a:p>
            <a:r>
              <a:rPr lang="en-US" b="1" dirty="0"/>
              <a:t>FALSE</a:t>
            </a:r>
            <a:r>
              <a:rPr lang="en-US" dirty="0"/>
              <a:t>, they are public records if they concern the conduct of your business as a legislator</a:t>
            </a:r>
          </a:p>
          <a:p>
            <a:endParaRPr lang="en-US" dirty="0"/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KEY: Records of your business as a legislator are public regardless of their 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1779C5-F1FA-47E8-A8B0-6C25368A1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2362200"/>
            <a:ext cx="502920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Communications from a constituent to a legislator are public records.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90800"/>
            <a:ext cx="4038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46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TRUE</a:t>
            </a:r>
            <a:r>
              <a:rPr lang="en-US" dirty="0"/>
              <a:t>, </a:t>
            </a:r>
            <a:r>
              <a:rPr lang="en-US" u="sng" dirty="0"/>
              <a:t>except </a:t>
            </a:r>
            <a:r>
              <a:rPr lang="en-US" dirty="0"/>
              <a:t>personal information in the communication concerning: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Medical information of any kind</a:t>
            </a:r>
          </a:p>
          <a:p>
            <a:pPr lvl="1"/>
            <a:r>
              <a:rPr lang="en-US" dirty="0"/>
              <a:t>Credit or financial information</a:t>
            </a:r>
          </a:p>
          <a:p>
            <a:pPr lvl="1"/>
            <a:r>
              <a:rPr lang="en-US" dirty="0"/>
              <a:t>Personal history, general character or conduct of the constituent or a family member</a:t>
            </a:r>
          </a:p>
          <a:p>
            <a:pPr lvl="1"/>
            <a:r>
              <a:rPr lang="en-US" dirty="0"/>
              <a:t>Complaints, charges of misconduct or disciplinary action</a:t>
            </a:r>
          </a:p>
          <a:p>
            <a:pPr lvl="1"/>
            <a:r>
              <a:rPr lang="en-US" dirty="0"/>
              <a:t>Social Security number</a:t>
            </a:r>
          </a:p>
          <a:p>
            <a:pPr lvl="1"/>
            <a:r>
              <a:rPr lang="en-US" dirty="0"/>
              <a:t>Information that would be confidential if in the possession of another public agency or official</a:t>
            </a:r>
          </a:p>
        </p:txBody>
      </p:sp>
    </p:spTree>
    <p:extLst>
      <p:ext uri="{BB962C8B-B14F-4D97-AF65-F5344CB8AC3E}">
        <p14:creationId xmlns:p14="http://schemas.microsoft.com/office/powerpoint/2010/main" val="1711322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Should a legislator’s email include a disclaimer about privacy?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YES, even though some information is protected by the exception. Constituents should be aware that the contents of emails they send to their legislators could be released as a public document under FOAA.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“Please be advised that anything sent to me in my capacity as a legislator may become a matter of public record, per the Maine Freedom of Access Act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www.maine.gov/foaa/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means that other people can ask to read these messages.”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help set this up for you.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2743200"/>
            <a:ext cx="11684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87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Meetings Open to the Public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“…all public proceedings must be open to the public and any person must be permitted to attend a public proceeding.”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1 M.R.S. §403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0" y="2743200"/>
            <a:ext cx="3566160" cy="2432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Meetings: What governmental bodies are subject to FOAA?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Legislature, its committees and subcommittees (three or more members appointed by the committee to do its business) </a:t>
            </a:r>
          </a:p>
          <a:p>
            <a:r>
              <a:rPr lang="en-US" dirty="0"/>
              <a:t>Boards or commissions of state agencies, county or municipal agencies, school or other governmental districts </a:t>
            </a:r>
          </a:p>
          <a:p>
            <a:r>
              <a:rPr lang="en-US" dirty="0"/>
              <a:t>Advisory organizations created by statute, resolve or executive order</a:t>
            </a:r>
          </a:p>
          <a:p>
            <a:r>
              <a:rPr lang="en-US" b="1" dirty="0"/>
              <a:t>KEY: Agencies where multi-member bodies make the decisions (e.g., Leg. Council), but not single agency heads (e.g., the Speaker or President)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Rights of Public: Meetings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37487595"/>
              </p:ext>
            </p:extLst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70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B4F21B-F5F1-4CD7-8EF1-2FB77DCAC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ACB4F21B-F5F1-4CD7-8EF1-2FB77DCAC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ACB4F21B-F5F1-4CD7-8EF1-2FB77DCAC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D5BAB7-7D33-44FE-86B8-2D209C392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9BD5BAB7-7D33-44FE-86B8-2D209C392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9BD5BAB7-7D33-44FE-86B8-2D209C392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BC8808-60ED-4535-BBBA-071860D5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1EBC8808-60ED-4535-BBBA-071860D5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1EBC8808-60ED-4535-BBBA-071860D5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7BAB81-3B20-452E-8F8D-21DB654D4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937BAB81-3B20-452E-8F8D-21DB654D4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937BAB81-3B20-452E-8F8D-21DB654D4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A88A5B-2135-4273-B8C1-212543AC0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FA88A5B-2135-4273-B8C1-212543AC0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8FA88A5B-2135-4273-B8C1-212543AC0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7A53A-CC00-4D21-84F8-B59FEF2D3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75F7A53A-CC00-4D21-84F8-B59FEF2D3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75F7A53A-CC00-4D21-84F8-B59FEF2D3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0CAE24-9A35-482C-B45E-5D1A4E2D9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7E0CAE24-9A35-482C-B45E-5D1A4E2D9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7E0CAE24-9A35-482C-B45E-5D1A4E2D9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863974-5772-4D78-B47E-056CD227B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54863974-5772-4D78-B47E-056CD227B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54863974-5772-4D78-B47E-056CD227B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E47B-D914-40BA-8360-F9C948D2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Remote Meeting Access: Requirements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46A3C1-ADC9-43BB-98E3-3718A86E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A860B-B827-432C-B00B-7BC49B4BF1D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Remote or hybrid public meetings are allowed if:</a:t>
            </a:r>
          </a:p>
          <a:p>
            <a:pPr lvl="1"/>
            <a:r>
              <a:rPr lang="en-US" dirty="0"/>
              <a:t>The body has adopted a written policy after notice and hearing;</a:t>
            </a:r>
          </a:p>
          <a:p>
            <a:pPr lvl="1"/>
            <a:r>
              <a:rPr lang="en-US" dirty="0"/>
              <a:t>The public must have a meaningful opportunity to attend remotely when members attend remotely;</a:t>
            </a:r>
          </a:p>
          <a:p>
            <a:pPr lvl="1"/>
            <a:r>
              <a:rPr lang="en-US" dirty="0"/>
              <a:t>Reasonable accommodations when necessary for access to individuals with disabilities;</a:t>
            </a:r>
          </a:p>
          <a:p>
            <a:pPr lvl="1"/>
            <a:r>
              <a:rPr lang="en-US" dirty="0"/>
              <a:t>If there is public comment, there must be an effective means of communication between members of body and the public;</a:t>
            </a:r>
          </a:p>
          <a:p>
            <a:pPr lvl="1"/>
            <a:r>
              <a:rPr lang="en-US" dirty="0"/>
              <a:t>Notice includes methods by which public may attend. Identify a location for the public to attend in person, unless the meeting is fully remote;</a:t>
            </a:r>
          </a:p>
          <a:p>
            <a:pPr lvl="1"/>
            <a:r>
              <a:rPr lang="en-US" dirty="0"/>
              <a:t>All votes taken are by roll call vote and can be seen and heard if using video or heard if only audio, by other members and the public;</a:t>
            </a:r>
          </a:p>
          <a:p>
            <a:pPr lvl="1"/>
            <a:r>
              <a:rPr lang="en-US" dirty="0"/>
              <a:t>Written documents and materials considered by body are available to the public to same extent as when attend in person, as long as no additional costs.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3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8BE86A-A042-4C24-BEF6-9E343D78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37" y="135891"/>
            <a:ext cx="8229600" cy="10833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The Freedom of Access Act </a:t>
            </a:r>
            <a:br>
              <a:rPr lang="en-US" sz="2400" dirty="0"/>
            </a:br>
            <a:r>
              <a:rPr lang="en-US" sz="2400" dirty="0"/>
              <a:t>“FOAA”</a:t>
            </a:r>
            <a:br>
              <a:rPr lang="en-US" sz="2400" dirty="0"/>
            </a:br>
            <a:r>
              <a:rPr lang="en-US" sz="2400" dirty="0"/>
              <a:t>1 M.R.S. § 400, et seq.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803FC2-B1A8-4D71-85A7-D55879EC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6AEDF-691E-462A-8E6D-81F3A29894E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7490F-49FF-4139-A739-E84DF2711AE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51981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Why are you here? </a:t>
            </a:r>
          </a:p>
          <a:p>
            <a:pPr lvl="1"/>
            <a:r>
              <a:rPr lang="en-US" dirty="0"/>
              <a:t>Legislators are public record “creators” with duties to manage, retain and produce public records. Your public records are subject to disclosure under FOAA.</a:t>
            </a:r>
          </a:p>
          <a:p>
            <a:pPr lvl="1"/>
            <a:r>
              <a:rPr lang="en-US" dirty="0"/>
              <a:t>Legislature, committees and subcommittees governed by FOAA public proceedings requirements.</a:t>
            </a:r>
          </a:p>
          <a:p>
            <a:r>
              <a:rPr lang="en-US" b="1" dirty="0"/>
              <a:t>Purpose today? </a:t>
            </a:r>
          </a:p>
          <a:p>
            <a:pPr lvl="1"/>
            <a:r>
              <a:rPr lang="en-US" dirty="0"/>
              <a:t>Overview of the Freedom of Access Act, required training and resources for questions.</a:t>
            </a:r>
          </a:p>
          <a:p>
            <a:pPr lvl="1"/>
            <a:r>
              <a:rPr lang="en-US" dirty="0"/>
              <a:t>See Nik Rende for IT aspects of legislative communications, such as email.</a:t>
            </a:r>
          </a:p>
          <a:p>
            <a:pPr lvl="1"/>
            <a:r>
              <a:rPr lang="en-US" dirty="0"/>
              <a:t>See Suzanne Gresser contact point/public access officer for the Legislature. </a:t>
            </a:r>
          </a:p>
          <a:p>
            <a:pPr lvl="1"/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6982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D2039-88EE-4F0E-A8B6-21B631F0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Remote Meeting Access: Adopting a Policy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A3913-1588-41FF-BE2C-CF5CCB9A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E1B1AA-63D4-4D59-8B5F-8029CD7CB24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body can hold a remote hearing on a proposed written policy if the chair determines that an emergency or urgent issue prevents an in-person meeting;</a:t>
            </a:r>
          </a:p>
          <a:p>
            <a:r>
              <a:rPr lang="en-US" dirty="0"/>
              <a:t>If 2/3 of the members vote in support of the chair’s determination, and after an opportunity for hearing, the members may vote on adoption;</a:t>
            </a:r>
          </a:p>
          <a:p>
            <a:r>
              <a:rPr lang="en-US" dirty="0"/>
              <a:t>Notice of the hearing should include how the public can participate and the proposed policy or how to obtain a copy in advance of the meeting.</a:t>
            </a:r>
          </a:p>
        </p:txBody>
      </p:sp>
    </p:spTree>
    <p:extLst>
      <p:ext uri="{BB962C8B-B14F-4D97-AF65-F5344CB8AC3E}">
        <p14:creationId xmlns:p14="http://schemas.microsoft.com/office/powerpoint/2010/main" val="1851455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5D335-F87B-4637-80B2-7AC7AD9BF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Remote Meeting Access Evolution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94901B-7E20-48CA-9453-7210E74D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633F2-F1E4-48CD-8564-E4020BE4E80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PL 2021, c. 666 repealed the requirement that members of a public body attend meetings in person unless “not practicable.” </a:t>
            </a:r>
          </a:p>
          <a:p>
            <a:r>
              <a:rPr lang="en-US" dirty="0"/>
              <a:t>This change expanded the possible use of remote participation by individual members of a body.</a:t>
            </a:r>
          </a:p>
          <a:p>
            <a:r>
              <a:rPr lang="en-US" dirty="0"/>
              <a:t>The body may limit public attendance to remote methods if there is an emergency or urgent situation that requires the entire body to meet remotely.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71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C004-4982-4396-B08B-3C292C62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Remote Meetings for Legislative Committees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0EE99B-BE64-40FA-90BD-254CB307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DF971-09EC-440B-A038-05068F28044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remote participation provisions in FOAA do not apply to the Legislature or public bodies which have specific statutory provisions. </a:t>
            </a:r>
          </a:p>
          <a:p>
            <a:r>
              <a:rPr lang="en-US" dirty="0"/>
              <a:t>Proceedings of the Legislature and its committees governed by Joint Rules. </a:t>
            </a:r>
          </a:p>
          <a:p>
            <a:r>
              <a:rPr lang="en-US" dirty="0"/>
              <a:t>No Rule yet for 132</a:t>
            </a:r>
            <a:r>
              <a:rPr lang="en-US" baseline="30000" dirty="0"/>
              <a:t>nd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53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legislative committee can meet privately to discuss sensitive issues before a public committee session begins.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2590800"/>
            <a:ext cx="59499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33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599" cy="516636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FALSE</a:t>
            </a:r>
            <a:r>
              <a:rPr lang="en-US" dirty="0"/>
              <a:t>, committees and subcommittees must conduct business in public. A legislative subcommittee is 3 or more legislators from a committee appointed for the purpose of conducting committee business on behalf of the committee.</a:t>
            </a:r>
          </a:p>
          <a:p>
            <a:r>
              <a:rPr lang="en-US" dirty="0"/>
              <a:t>Must give notice of meeting time and place.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Party caucuses are </a:t>
            </a:r>
            <a:r>
              <a:rPr lang="en-US" i="1" dirty="0"/>
              <a:t>likely </a:t>
            </a:r>
            <a:r>
              <a:rPr lang="en-US" dirty="0"/>
              <a:t>outside scope of the law. What if decisions are being made in caucus? Does this circumvent the purpose of open deliberations and actions? </a:t>
            </a:r>
            <a:endParaRPr lang="en-US" i="1" dirty="0"/>
          </a:p>
        </p:txBody>
      </p:sp>
      <p:pic>
        <p:nvPicPr>
          <p:cNvPr id="2051" name="Picture 3" descr="C:\Users\Public\Pictures\Sample Pictures\Pict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29749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123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law doesn’t apply if fewer than three members of a committee meet to do business.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if a committee asks two members to meet with interested parties to negotiate a compromise on a bill and the public is excluded from that meeting?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2476500"/>
            <a:ext cx="317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7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TRUE</a:t>
            </a:r>
            <a:r>
              <a:rPr lang="en-US" dirty="0"/>
              <a:t>, not covered as a subcommittee </a:t>
            </a:r>
            <a:r>
              <a:rPr lang="en-US" u="sng" dirty="0"/>
              <a:t>but</a:t>
            </a:r>
            <a:r>
              <a:rPr lang="en-US" dirty="0"/>
              <a:t> a court might conclude the meeting should have been public if decisions were made.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KEY: It isn’t the </a:t>
            </a:r>
            <a:r>
              <a:rPr lang="en-US" b="1" i="1" dirty="0"/>
              <a:t>number </a:t>
            </a:r>
            <a:r>
              <a:rPr lang="en-US" b="1" dirty="0"/>
              <a:t>of participants but the </a:t>
            </a:r>
            <a:r>
              <a:rPr lang="en-US" b="1" i="1" dirty="0"/>
              <a:t>purpose</a:t>
            </a:r>
            <a:r>
              <a:rPr lang="en-US" b="1" dirty="0"/>
              <a:t> of the meeting that is determinative; communicating with other members outside of the public meeting is permitted as long as those communications are not used to defeat the purpose of the law.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90800"/>
            <a:ext cx="4191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459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Exceptions: Executive Sessions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5125" y="1143000"/>
            <a:ext cx="8229600" cy="5166360"/>
          </a:xfrm>
        </p:spPr>
        <p:txBody>
          <a:bodyPr>
            <a:normAutofit lnSpcReduction="10000"/>
          </a:bodyPr>
          <a:lstStyle/>
          <a:p>
            <a:pPr marL="576580" indent="-457200">
              <a:defRPr/>
            </a:pPr>
            <a:r>
              <a:rPr lang="en-US" dirty="0"/>
              <a:t>Strictly limited grounds</a:t>
            </a:r>
          </a:p>
          <a:p>
            <a:pPr marL="754380" lvl="1" indent="-342900">
              <a:defRPr/>
            </a:pPr>
            <a:r>
              <a:rPr lang="en-US" dirty="0"/>
              <a:t>Confidential by statute</a:t>
            </a:r>
          </a:p>
          <a:p>
            <a:pPr marL="658368" lvl="1" indent="-246888" fontAlgn="auto">
              <a:spcAft>
                <a:spcPts val="0"/>
              </a:spcAft>
              <a:defRPr/>
            </a:pPr>
            <a:r>
              <a:rPr lang="en-US" dirty="0"/>
              <a:t>Certain employment related matters</a:t>
            </a:r>
          </a:p>
          <a:p>
            <a:pPr marL="658368" lvl="1" indent="-246888" fontAlgn="auto">
              <a:spcAft>
                <a:spcPts val="0"/>
              </a:spcAft>
              <a:defRPr/>
            </a:pPr>
            <a:r>
              <a:rPr lang="en-US" dirty="0"/>
              <a:t>Consideration of the condition, </a:t>
            </a:r>
          </a:p>
          <a:p>
            <a:pPr marL="411480" lvl="1" indent="0" fontAlgn="auto">
              <a:spcAft>
                <a:spcPts val="0"/>
              </a:spcAft>
              <a:buNone/>
              <a:defRPr/>
            </a:pPr>
            <a:r>
              <a:rPr lang="en-US" dirty="0"/>
              <a:t>    acquisition or use of property</a:t>
            </a:r>
          </a:p>
          <a:p>
            <a:pPr marL="658368" lvl="1" indent="-246888" fontAlgn="auto">
              <a:spcAft>
                <a:spcPts val="0"/>
              </a:spcAft>
              <a:defRPr/>
            </a:pPr>
            <a:r>
              <a:rPr lang="en-US" dirty="0"/>
              <a:t>Labor contracts</a:t>
            </a:r>
          </a:p>
          <a:p>
            <a:pPr marL="658368" lvl="1" indent="-246888" fontAlgn="auto">
              <a:spcAft>
                <a:spcPts val="0"/>
              </a:spcAft>
              <a:defRPr/>
            </a:pPr>
            <a:r>
              <a:rPr lang="en-US" dirty="0"/>
              <a:t>Consultations with legal counsel</a:t>
            </a:r>
          </a:p>
          <a:p>
            <a:pPr marL="658368" lvl="1" indent="-246888" fontAlgn="auto">
              <a:spcAft>
                <a:spcPts val="0"/>
              </a:spcAft>
              <a:defRPr/>
            </a:pPr>
            <a:r>
              <a:rPr lang="en-US" dirty="0"/>
              <a:t>School board student suspensions or expulsions</a:t>
            </a:r>
          </a:p>
          <a:p>
            <a:r>
              <a:rPr lang="en-US" dirty="0"/>
              <a:t>Procedural Safeguards</a:t>
            </a:r>
          </a:p>
          <a:p>
            <a:pPr marL="658431" lvl="1" indent="-219456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Precise description of business</a:t>
            </a:r>
          </a:p>
          <a:p>
            <a:pPr marL="658431" lvl="1" indent="-219456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Cite authority for the executive session</a:t>
            </a:r>
          </a:p>
          <a:p>
            <a:pPr marL="658431" lvl="1" indent="-219456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3/5 vote</a:t>
            </a:r>
          </a:p>
          <a:p>
            <a:pPr marL="658431" lvl="1" indent="-219456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Cannot take action or vote in executive session</a:t>
            </a:r>
          </a:p>
          <a:p>
            <a:pPr marL="119380" indent="0">
              <a:buNone/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76400"/>
            <a:ext cx="2714625" cy="18383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Penalties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0483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7150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/>
              <a:t>A willful violation of FOAA is subject to a civil penalty of not more than $500 for the first violation, not more than $1,000 for the second violation not more than 4 years after the previous adjudication and not more than $2,000 for the third violation not more than 4 years after the previous adjudication. </a:t>
            </a:r>
          </a:p>
          <a:p>
            <a:r>
              <a:rPr lang="en-US" sz="2900" dirty="0"/>
              <a:t>Same agency but can involve different officers or employees.</a:t>
            </a:r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r>
              <a:rPr lang="en-US" sz="2900" dirty="0"/>
              <a:t>It is a Class D crime to intentionally  remove, alter or destroy state public records.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97" y="2743200"/>
            <a:ext cx="3707605" cy="24384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Attorneys’ Fees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Reasonable attorneys’ fees can be awarded to a plaintiff who substantially prevails if a public agency or official acted in bad faith:</a:t>
            </a:r>
          </a:p>
          <a:p>
            <a:pPr marL="0" indent="0">
              <a:buNone/>
            </a:pPr>
            <a:r>
              <a:rPr lang="en-US" dirty="0"/>
              <a:t>	In denying access to public records, or</a:t>
            </a:r>
          </a:p>
          <a:p>
            <a:pPr marL="0" indent="0">
              <a:buNone/>
            </a:pPr>
            <a:r>
              <a:rPr lang="en-US" dirty="0"/>
              <a:t>	In taking final action in an executive session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2" y="3581401"/>
            <a:ext cx="3929063" cy="2614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FOAA Training Requirements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Who?</a:t>
            </a:r>
            <a:r>
              <a:rPr lang="en-US" sz="2400" dirty="0"/>
              <a:t>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Elected state and local officials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Public access </a:t>
            </a:r>
            <a:r>
              <a:rPr lang="en-US" dirty="0"/>
              <a:t>o</a:t>
            </a:r>
            <a:r>
              <a:rPr lang="en-US" sz="2400" dirty="0">
                <a:solidFill>
                  <a:schemeClr val="tx1"/>
                </a:solidFill>
              </a:rPr>
              <a:t>fficers</a:t>
            </a:r>
            <a:endParaRPr lang="en-US" sz="2400" dirty="0"/>
          </a:p>
          <a:p>
            <a:r>
              <a:rPr lang="en-US" sz="2400" b="1" dirty="0"/>
              <a:t>What?</a:t>
            </a:r>
            <a:r>
              <a:rPr lang="en-US" sz="2400" dirty="0"/>
              <a:t>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Public records and proceedings rules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Procedures compliance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Penalties and consequences of noncompliance </a:t>
            </a:r>
            <a:endParaRPr lang="en-US" sz="2400" dirty="0"/>
          </a:p>
          <a:p>
            <a:r>
              <a:rPr lang="en-US" sz="2400" b="1" dirty="0"/>
              <a:t>When?</a:t>
            </a:r>
            <a:r>
              <a:rPr lang="en-US" sz="2400" dirty="0"/>
              <a:t>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Within 120 days of oath of office</a:t>
            </a:r>
            <a:endParaRPr lang="en-US" sz="2400" dirty="0"/>
          </a:p>
          <a:p>
            <a:r>
              <a:rPr lang="en-US" sz="2400" b="1" dirty="0"/>
              <a:t>How?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Complete this session; certificate of completion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Right to Know Advisory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Provide guidance in ensuring access to public meetings and public records</a:t>
            </a:r>
          </a:p>
          <a:p>
            <a:r>
              <a:rPr lang="en-US" dirty="0"/>
              <a:t>Review exceptions to public access on a schedule and as needed in specific cases</a:t>
            </a:r>
          </a:p>
          <a:p>
            <a:r>
              <a:rPr lang="en-US" dirty="0"/>
              <a:t> Support to Judiciary Committee on review of new exceptions to public access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Resources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Maine Freedom of Access Website:</a:t>
            </a:r>
          </a:p>
          <a:p>
            <a:pPr>
              <a:buNone/>
            </a:pPr>
            <a:r>
              <a:rPr lang="en-US" sz="2400" dirty="0">
                <a:hlinkClick r:id="rId3"/>
              </a:rPr>
              <a:t>http://www.maine.gov/foaa</a:t>
            </a:r>
            <a:r>
              <a:rPr lang="en-US" sz="2400" dirty="0"/>
              <a:t> 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Right to Know Advisory Committee Website:</a:t>
            </a:r>
          </a:p>
          <a:p>
            <a:pPr>
              <a:buNone/>
            </a:pPr>
            <a:r>
              <a:rPr lang="en-US" sz="2400" dirty="0">
                <a:hlinkClick r:id="rId4"/>
              </a:rPr>
              <a:t>https://legislature.maine.gov/right-to-know-advisory-committee</a:t>
            </a:r>
            <a:endParaRPr lang="en-US" sz="2400" dirty="0"/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State agency public access officers contact list: </a:t>
            </a:r>
          </a:p>
          <a:p>
            <a:pPr>
              <a:buNone/>
            </a:pPr>
            <a:r>
              <a:rPr lang="en-US" sz="2400" dirty="0">
                <a:hlinkClick r:id="rId5"/>
              </a:rPr>
              <a:t>http://maine.gov/foaa/contactlist/index.htm</a:t>
            </a:r>
            <a:r>
              <a:rPr lang="en-US" sz="2400" dirty="0"/>
              <a:t> 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Maine Public Access Ombudsman: </a:t>
            </a:r>
          </a:p>
          <a:p>
            <a:pPr lvl="1">
              <a:buNone/>
            </a:pPr>
            <a:r>
              <a:rPr lang="en-US" sz="2400" dirty="0">
                <a:solidFill>
                  <a:schemeClr val="tx1"/>
                </a:solidFill>
              </a:rPr>
              <a:t>		Brenda Kielty</a:t>
            </a:r>
          </a:p>
          <a:p>
            <a:pPr lvl="1">
              <a:buNone/>
            </a:pPr>
            <a:r>
              <a:rPr lang="en-US" sz="2400" dirty="0">
                <a:solidFill>
                  <a:schemeClr val="tx1"/>
                </a:solidFill>
              </a:rPr>
              <a:t>		Office of the Attorney General</a:t>
            </a:r>
          </a:p>
          <a:p>
            <a:pPr lvl="1">
              <a:buNone/>
            </a:pPr>
            <a:r>
              <a:rPr lang="en-US" sz="2400" dirty="0">
                <a:solidFill>
                  <a:schemeClr val="tx1"/>
                </a:solidFill>
              </a:rPr>
              <a:t>		</a:t>
            </a:r>
            <a:r>
              <a:rPr lang="en-US" sz="2400" dirty="0">
                <a:solidFill>
                  <a:schemeClr val="tx1"/>
                </a:solidFill>
                <a:hlinkClick r:id="rId6"/>
              </a:rPr>
              <a:t>brenda.kielty@maine.gov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r>
              <a:rPr lang="en-US" sz="2400" dirty="0">
                <a:solidFill>
                  <a:schemeClr val="tx1"/>
                </a:solidFill>
              </a:rPr>
              <a:t>		626-8577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Underlying Purpose of FOAA?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147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>
              <a:buFont typeface="Georgia" pitchFamily="18" charset="0"/>
              <a:buNone/>
            </a:pPr>
            <a:r>
              <a:rPr lang="en-US" dirty="0"/>
              <a:t>	FOAA embodies the principle that “public proceedings exist to aid in the conduct of the people’s business” and was enacted with the express intent that actions by a body subject to FOAA “be taken openly” and that “their deliberations be conducted openly.”</a:t>
            </a:r>
          </a:p>
          <a:p>
            <a:pPr>
              <a:buFont typeface="Georgia" pitchFamily="18" charset="0"/>
              <a:buNone/>
            </a:pPr>
            <a:endParaRPr lang="en-US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The Maine Supreme Judicial Court has elaborated the purpose of FOAA by reference to the intent of the federal FOIA “to ensure an informed citizenry, vital to the functioning of a democratic society, needed to check against corruption and to hold the governors accountable to the governed.”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Font typeface="Georgia" pitchFamily="18" charset="0"/>
              <a:buNone/>
            </a:pPr>
            <a:endParaRPr lang="en-US" dirty="0"/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971800"/>
            <a:ext cx="2209800" cy="15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Liberal Construction</a:t>
            </a: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“This subchapter shall be liberally construed and applied to promote its underlying purposes and policies…”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1 M.R.S. §401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51" y="2209800"/>
            <a:ext cx="2120900" cy="38100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/>
              <a:t>FOAA					FOIA</a:t>
            </a:r>
            <a:br>
              <a:rPr lang="en-US" b="1" dirty="0"/>
            </a:br>
            <a:r>
              <a:rPr lang="en-US" dirty="0"/>
              <a:t>				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Maine’s Freedom of Access Act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U.S. </a:t>
            </a:r>
            <a:r>
              <a:rPr lang="en-US" sz="2600" dirty="0"/>
              <a:t>Freedom</a:t>
            </a:r>
            <a:r>
              <a:rPr lang="en-US" dirty="0"/>
              <a:t> of </a:t>
            </a:r>
            <a:r>
              <a:rPr lang="en-US" sz="2600" dirty="0"/>
              <a:t>Information Act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0B87-DAC4-4605-8C33-55DBB5258A4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First enacted in 1959, then replaced in 1976 with current structure</a:t>
            </a:r>
          </a:p>
          <a:p>
            <a:r>
              <a:rPr lang="en-US" dirty="0"/>
              <a:t>Covers public records and proceedings</a:t>
            </a:r>
          </a:p>
          <a:p>
            <a:r>
              <a:rPr lang="en-US" dirty="0"/>
              <a:t>Applies to executive and legislative officials and bodies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Became law in 1967, then amended in 1974 to protect citizens’ rights to information about themselves</a:t>
            </a:r>
          </a:p>
          <a:p>
            <a:r>
              <a:rPr lang="en-US" dirty="0"/>
              <a:t>Covers only records</a:t>
            </a:r>
          </a:p>
          <a:p>
            <a:r>
              <a:rPr lang="en-US" dirty="0"/>
              <a:t>Applies only to federal executive agencies and not to Congress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  <p:bldP spid="3" grpId="0" uiExpand="1" build="p"/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Does the Law Cover?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Public Records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/>
              <a:t>Public Proceedings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2D88DA0-2FE9-4C82-87B7-59F6D75BEA9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Written, graphic or electronic</a:t>
            </a:r>
          </a:p>
          <a:p>
            <a:r>
              <a:rPr lang="en-US" dirty="0"/>
              <a:t>Possession or custody of an agency or official of State or political subdivisions</a:t>
            </a:r>
          </a:p>
          <a:p>
            <a:r>
              <a:rPr lang="en-US" dirty="0"/>
              <a:t>Received, prepared or containing information related to transaction of public business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Transaction of any function affecting citizens</a:t>
            </a:r>
          </a:p>
          <a:p>
            <a:r>
              <a:rPr lang="en-US" dirty="0"/>
              <a:t>By one of the covered bodies</a:t>
            </a:r>
          </a:p>
          <a:p>
            <a:r>
              <a:rPr lang="en-US" dirty="0"/>
              <a:t>Deliberations and decisions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  <p:bldP spid="6" grpId="0" uiExpand="1" build="p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Rights of the Public: Records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82413-85DD-489D-A787-69C76833DB4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54058836"/>
              </p:ext>
            </p:extLst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2728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155701-27B8-4BCA-974E-D4865F27E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A155701-27B8-4BCA-974E-D4865F27E9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33747F-32CC-4B54-96C1-054BFD51F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F133747F-32CC-4B54-96C1-054BFD51F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8AF0CD-55C4-4E30-96D5-A097F84ED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38AF0CD-55C4-4E30-96D5-A097F84EDD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F35488-C97C-45E9-99BC-04973EF42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A3F35488-C97C-45E9-99BC-04973EF42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F7248F-F0D3-4084-913A-F68CF4A01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BF7248F-F0D3-4084-913A-F68CF4A01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EB9185-6393-470C-ACA8-B5CB4E0C7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ACEB9185-6393-470C-ACA8-B5CB4E0C7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1F950-DF66-43A0-8C7E-500E9C729E6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7150"/>
          </a:xfrm>
        </p:spPr>
        <p:txBody>
          <a:bodyPr/>
          <a:lstStyle/>
          <a:p>
            <a:r>
              <a:rPr lang="en-US" dirty="0"/>
              <a:t>Your bill drafts and proposed committee amendments are not public records.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90800"/>
            <a:ext cx="5867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9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3346</TotalTime>
  <Words>2000</Words>
  <Application>Microsoft Office PowerPoint</Application>
  <PresentationFormat>On-screen Show (4:3)</PresentationFormat>
  <Paragraphs>286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Franklin Gothic Book</vt:lpstr>
      <vt:lpstr>Franklin Gothic Medium</vt:lpstr>
      <vt:lpstr>Georgia</vt:lpstr>
      <vt:lpstr>Times New Roman</vt:lpstr>
      <vt:lpstr>Wingdings</vt:lpstr>
      <vt:lpstr>Wingdings 3</vt:lpstr>
      <vt:lpstr>Origin</vt:lpstr>
      <vt:lpstr>The Freedom of Access Act For Legislators</vt:lpstr>
      <vt:lpstr>The Freedom of Access Act  “FOAA” 1 M.R.S. § 400, et seq.</vt:lpstr>
      <vt:lpstr>FOAA Training Requirements</vt:lpstr>
      <vt:lpstr>Underlying Purpose of FOAA?</vt:lpstr>
      <vt:lpstr>Liberal Construction </vt:lpstr>
      <vt:lpstr> FOAA     FOIA     </vt:lpstr>
      <vt:lpstr>What Does the Law Cover? </vt:lpstr>
      <vt:lpstr>Rights of the Public: Records</vt:lpstr>
      <vt:lpstr>True or False?</vt:lpstr>
      <vt:lpstr>PowerPoint Presentation</vt:lpstr>
      <vt:lpstr>True or False?</vt:lpstr>
      <vt:lpstr>PowerPoint Presentation</vt:lpstr>
      <vt:lpstr>True or False?</vt:lpstr>
      <vt:lpstr>PowerPoint Presentation</vt:lpstr>
      <vt:lpstr>Should a legislator’s email include a disclaimer about privacy?</vt:lpstr>
      <vt:lpstr>Meetings Open to the Public </vt:lpstr>
      <vt:lpstr>Meetings: What governmental bodies are subject to FOAA?</vt:lpstr>
      <vt:lpstr>Rights of Public: Meetings</vt:lpstr>
      <vt:lpstr>Remote Meeting Access: Requirements </vt:lpstr>
      <vt:lpstr>Remote Meeting Access: Adopting a Policy</vt:lpstr>
      <vt:lpstr>Remote Meeting Access Evolution</vt:lpstr>
      <vt:lpstr>Remote Meetings for Legislative Committees</vt:lpstr>
      <vt:lpstr>True or False?</vt:lpstr>
      <vt:lpstr>PowerPoint Presentation</vt:lpstr>
      <vt:lpstr>True or False?</vt:lpstr>
      <vt:lpstr>PowerPoint Presentation</vt:lpstr>
      <vt:lpstr>Exceptions: Executive Sessions</vt:lpstr>
      <vt:lpstr>Penalties</vt:lpstr>
      <vt:lpstr>Attorneys’ Fees </vt:lpstr>
      <vt:lpstr>Right to Know Advisory Committee</vt:lpstr>
      <vt:lpstr>Resources</vt:lpstr>
    </vt:vector>
  </TitlesOfParts>
  <Company>Maine Office of the Attorney General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FREEDOM OF ACCESS LAWS FOR LEGISLATORS</dc:title>
  <dc:creator>linda.pistner</dc:creator>
  <cp:lastModifiedBy>Kielty, Brenda</cp:lastModifiedBy>
  <cp:revision>278</cp:revision>
  <cp:lastPrinted>2024-11-26T17:21:15Z</cp:lastPrinted>
  <dcterms:created xsi:type="dcterms:W3CDTF">2008-11-18T19:13:33Z</dcterms:created>
  <dcterms:modified xsi:type="dcterms:W3CDTF">2024-11-26T20:02:36Z</dcterms:modified>
</cp:coreProperties>
</file>